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94" r:id="rId13"/>
    <p:sldId id="292" r:id="rId14"/>
    <p:sldId id="293" r:id="rId15"/>
    <p:sldId id="267" r:id="rId16"/>
    <p:sldId id="268" r:id="rId17"/>
    <p:sldId id="269" r:id="rId18"/>
    <p:sldId id="270" r:id="rId19"/>
    <p:sldId id="271" r:id="rId20"/>
    <p:sldId id="272" r:id="rId21"/>
    <p:sldId id="273" r:id="rId22"/>
    <p:sldId id="274" r:id="rId23"/>
    <p:sldId id="275" r:id="rId24"/>
    <p:sldId id="276" r:id="rId25"/>
    <p:sldId id="277" r:id="rId26"/>
    <p:sldId id="279" r:id="rId27"/>
    <p:sldId id="281" r:id="rId28"/>
    <p:sldId id="282" r:id="rId29"/>
    <p:sldId id="283" r:id="rId30"/>
    <p:sldId id="284" r:id="rId31"/>
    <p:sldId id="285" r:id="rId32"/>
    <p:sldId id="286" r:id="rId33"/>
    <p:sldId id="287" r:id="rId34"/>
    <p:sldId id="288" r:id="rId35"/>
    <p:sldId id="289" r:id="rId36"/>
    <p:sldId id="290" r:id="rId37"/>
    <p:sldId id="295"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HdzjUuqZ8wPgNOBaBFzzHqk5Y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79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584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551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85" name="Google Shape;8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28" name="Google Shape;2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 name="Google Shape;3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34" name="Google Shape;3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4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41" name="Google Shape;4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4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4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4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50" name="Google Shape;5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55" name="Google Shape;5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59" name="Google Shape;5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4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66" name="Google Shape;6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Jim Ecker | jecke004@odu.edu | @jimmy_ecker</a:t>
            </a:r>
            <a:endParaRPr/>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Jim Ecker | jecke004@odu.edu | @jimmy_ecker</a:t>
            </a:r>
            <a:endParaRPr/>
          </a:p>
        </p:txBody>
      </p:sp>
      <p:sp>
        <p:nvSpPr>
          <p:cNvPr id="14" name="Google Shape;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6" descr="Graphical user interface, text, application&#10;&#10;Description automatically generated"/>
          <p:cNvPicPr preferRelativeResize="0"/>
          <p:nvPr/>
        </p:nvPicPr>
        <p:blipFill rotWithShape="1">
          <a:blip r:embed="rId13">
            <a:alphaModFix/>
          </a:blip>
          <a:srcRect/>
          <a:stretch/>
        </p:blipFill>
        <p:spPr>
          <a:xfrm>
            <a:off x="12316" y="5910634"/>
            <a:ext cx="825883" cy="8307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eb.archive.org/web/20121202204939/https:/peopleofpraise.org/thevine/issues/2008-07-vine-and-branches.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eb.archive.org/web/20170305001600/http:/peopleofpraise.org/media/thevine/2012-fall-vine-and-branches.pdf"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s://web.archive.org/web/20170104222314/https:/peopleofpraise.org/media/thevine/2008-05-vine-and-branches.pdf" TargetMode="External"/><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hyperlink" Target="https://web.archive.org/web/20170104222314/https:/peopleofpraise.org/media/thevine/2007-12-vine-and-branches.pdf" TargetMode="External"/><Relationship Id="rId2" Type="http://schemas.openxmlformats.org/officeDocument/2006/relationships/notesSlide" Target="../notesSlides/notesSlide16.xml"/><Relationship Id="rId16" Type="http://schemas.openxmlformats.org/officeDocument/2006/relationships/hyperlink" Target="https://web.archive.org/web/20170104222314/https:/peopleofpraise.org/media/main/vb/add/Dec2005VB.pdf" TargetMode="Externa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hyperlink" Target="https://web.archive.org/web/20170104222314/https:/peopleofpraise.org/media/thevine/2007-07-vine-and-branches.pdf" TargetMode="External"/><Relationship Id="rId5" Type="http://schemas.openxmlformats.org/officeDocument/2006/relationships/image" Target="../media/image28.png"/><Relationship Id="rId15" Type="http://schemas.openxmlformats.org/officeDocument/2006/relationships/hyperlink" Target="https://web.archive.org/web/20170104222314/https:/peopleofpraise.org/media/thevine/2012-fall-vine-and-branches.pdf" TargetMode="External"/><Relationship Id="rId10" Type="http://schemas.openxmlformats.org/officeDocument/2006/relationships/hyperlink" Target="https://web.archive.org/web/20170104222314/https:/peopleofpraise.org/media/thevine/2006-05-vine-and-branches.pdf" TargetMode="External"/><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hyperlink" Target="https://web.archive.org/web/20170104222314/https:/peopleofpraise.org/media/thevine/2009-05-06-vine-and-branches.pdf"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eb.archive.org/web/20170104222314/https:/peopleofpraise.org/media/thevine/2008-07-vine-and-branches.pdf" TargetMode="External"/><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hyperlink" Target="https://web.archive.org/web/20170104222314/https:/peopleofpraise.org/media/thevine/2012-summer-vine-and-branches.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hyperlink" Target="https://web.archive.org/web/20170104222314/https:/peopleofpraise.org/media/thevine/2011-winter-vine-and-branches.pdf" TargetMode="External"/><Relationship Id="rId5" Type="http://schemas.openxmlformats.org/officeDocument/2006/relationships/image" Target="../media/image35.png"/><Relationship Id="rId10" Type="http://schemas.openxmlformats.org/officeDocument/2006/relationships/hyperlink" Target="https://web.archive.org/web/20170104222314/https:/peopleofpraise.org/media/thevine/2010-03-vine-and-branches.pdf" TargetMode="External"/><Relationship Id="rId4" Type="http://schemas.openxmlformats.org/officeDocument/2006/relationships/image" Target="../media/image34.png"/><Relationship Id="rId9" Type="http://schemas.openxmlformats.org/officeDocument/2006/relationships/hyperlink" Target="https://web.archive.org/web/20170104222314/https:/peopleofpraise.org/media/thevine/2008-12-vine-and-branches.pdf"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eb.archive.org/web/20200922092924/https:/peopleofpraise.org/media/thevine/2007-02-vine-and-branches.pdf" TargetMode="External"/><Relationship Id="rId13" Type="http://schemas.openxmlformats.org/officeDocument/2006/relationships/hyperlink" Target="https://web.archive.org/web/20200922092924/https:/peopleofpraise.org/media/thevine/2008-01-vine-and-branches.pdf" TargetMode="External"/><Relationship Id="rId18" Type="http://schemas.openxmlformats.org/officeDocument/2006/relationships/hyperlink" Target="https://web.archive.org/web/20200922092924/https:/peopleofpraise.org/media/thevine/2010-summer-vine-and-branches.pdf" TargetMode="External"/><Relationship Id="rId26" Type="http://schemas.openxmlformats.org/officeDocument/2006/relationships/hyperlink" Target="https://web.archive.org/web/20200922092924/https:/peopleofpraise.org/media/main/vb/15/Sept.V%26B%207%2023%2014.pdf" TargetMode="External"/><Relationship Id="rId3" Type="http://schemas.openxmlformats.org/officeDocument/2006/relationships/hyperlink" Target="https://web.archive.org/web/20200922092924/https:/peopleofpraise.org/media/thevine/2006-04-vine-and-branches.pdf" TargetMode="External"/><Relationship Id="rId21" Type="http://schemas.openxmlformats.org/officeDocument/2006/relationships/hyperlink" Target="https://web.archive.org/web/20200922092924/https:/peopleofpraise.org/media/thevine/2013-fall-vine-and-branches.pdf" TargetMode="External"/><Relationship Id="rId7" Type="http://schemas.openxmlformats.org/officeDocument/2006/relationships/hyperlink" Target="https://web.archive.org/web/20200922092924/https:/peopleofpraise.org/media/thevine/2006-12-vine-and-branches.pdf" TargetMode="External"/><Relationship Id="rId12" Type="http://schemas.openxmlformats.org/officeDocument/2006/relationships/hyperlink" Target="https://web.archive.org/web/20200922092924/https:/peopleofpraise.org/media/thevine/2007-11-vine-and-branches.pdf" TargetMode="External"/><Relationship Id="rId17" Type="http://schemas.openxmlformats.org/officeDocument/2006/relationships/hyperlink" Target="https://web.archive.org/web/20200922092924/https:/peopleofpraise.org/media/thevine/2009-10-11-vine-and-branches.pdf" TargetMode="External"/><Relationship Id="rId25" Type="http://schemas.openxmlformats.org/officeDocument/2006/relationships/hyperlink" Target="https://web.archive.org/web/20200922092924/https:/peopleofpraise.org/media/main/vb/add/January06VB.pdf" TargetMode="External"/><Relationship Id="rId2" Type="http://schemas.openxmlformats.org/officeDocument/2006/relationships/notesSlide" Target="../notesSlides/notesSlide18.xml"/><Relationship Id="rId16" Type="http://schemas.openxmlformats.org/officeDocument/2006/relationships/hyperlink" Target="https://web.archive.org/web/20200922092924/https:/peopleofpraise.org/media/thevine/2009-02-vine-and-branches.pdf" TargetMode="External"/><Relationship Id="rId20" Type="http://schemas.openxmlformats.org/officeDocument/2006/relationships/hyperlink" Target="https://web.archive.org/web/20200922092924/https:/peopleofpraise.org/media/thevine/2011-spring-summer-vine-and-branches.pdf" TargetMode="External"/><Relationship Id="rId29" Type="http://schemas.openxmlformats.org/officeDocument/2006/relationships/hyperlink" Target="https://web.archive.org/web/20200922092924/https:/peopleofpraise.org/media/pdf/V%26B%20Summer%202017%20web.pdf" TargetMode="External"/><Relationship Id="rId1" Type="http://schemas.openxmlformats.org/officeDocument/2006/relationships/slideLayout" Target="../slideLayouts/slideLayout2.xml"/><Relationship Id="rId6" Type="http://schemas.openxmlformats.org/officeDocument/2006/relationships/hyperlink" Target="https://web.archive.org/web/20200922092924/https:/peopleofpraise.org/media/thevine/2006-11-vine-and-branches.pdf" TargetMode="External"/><Relationship Id="rId11" Type="http://schemas.openxmlformats.org/officeDocument/2006/relationships/hyperlink" Target="https://web.archive.org/web/20200922092924/https:/peopleofpraise.org/media/thevine/2007-08-vine-and-branches.pdf" TargetMode="External"/><Relationship Id="rId24" Type="http://schemas.openxmlformats.org/officeDocument/2006/relationships/hyperlink" Target="https://web.archive.org/web/20200922092924/https:/peopleofpraise.org/media/thevine/2014-winter-vine-and-branches.pdf" TargetMode="External"/><Relationship Id="rId5" Type="http://schemas.openxmlformats.org/officeDocument/2006/relationships/hyperlink" Target="https://web.archive.org/web/20200922092924/https:/peopleofpraise.org/media/thevine/2006-09-10-vine-and-branches.pdf" TargetMode="External"/><Relationship Id="rId15" Type="http://schemas.openxmlformats.org/officeDocument/2006/relationships/hyperlink" Target="https://web.archive.org/web/20200922092924/https:/peopleofpraise.org/media/thevine/2008-10-11-vine-and-branches.pdf" TargetMode="External"/><Relationship Id="rId23" Type="http://schemas.openxmlformats.org/officeDocument/2006/relationships/hyperlink" Target="https://web.archive.org/web/20200922092924/https:/peopleofpraise.org/media/thevine/2013-winter-vine-and-branches.pdf" TargetMode="External"/><Relationship Id="rId28" Type="http://schemas.openxmlformats.org/officeDocument/2006/relationships/hyperlink" Target="https://web.archive.org/web/20200922092924/https:/peopleofpraise.org/media/pdf/V%26B%20late%20fall%202016%20web%204.pdf" TargetMode="External"/><Relationship Id="rId10" Type="http://schemas.openxmlformats.org/officeDocument/2006/relationships/hyperlink" Target="https://web.archive.org/web/20200922092924/https:/peopleofpraise.org/media/thevine/2007-05-vine-and-branches.pdf" TargetMode="External"/><Relationship Id="rId19" Type="http://schemas.openxmlformats.org/officeDocument/2006/relationships/hyperlink" Target="https://web.archive.org/web/20200922092924/https:/peopleofpraise.org/media/thevine/2011-fall-vine-and-branches.pdf" TargetMode="External"/><Relationship Id="rId31" Type="http://schemas.openxmlformats.org/officeDocument/2006/relationships/hyperlink" Target="https://web.archive.org/web/20200922092924/https:/peopleofpraise.org/media/pdf/winter%20v%26b.pdf" TargetMode="External"/><Relationship Id="rId4" Type="http://schemas.openxmlformats.org/officeDocument/2006/relationships/hyperlink" Target="https://web.archive.org/web/20200922092924/https:/peopleofpraise.org/media/thevine/2006-07-vine-and-branches.pdf" TargetMode="External"/><Relationship Id="rId9" Type="http://schemas.openxmlformats.org/officeDocument/2006/relationships/hyperlink" Target="https://web.archive.org/web/20200922092924/https:/peopleofpraise.org/media/thevine/2007-03-04-vine-and-branches.pdf" TargetMode="External"/><Relationship Id="rId14" Type="http://schemas.openxmlformats.org/officeDocument/2006/relationships/hyperlink" Target="https://web.archive.org/web/20200922092924/https:/peopleofpraise.org/media/thevine/2008-04-vine-and-branches.pdf" TargetMode="External"/><Relationship Id="rId22" Type="http://schemas.openxmlformats.org/officeDocument/2006/relationships/hyperlink" Target="https://web.archive.org/web/20200922092924/https:/peopleofpraise.org/media/thevine/2013-summer-vine-and-branches.pdf" TargetMode="External"/><Relationship Id="rId27" Type="http://schemas.openxmlformats.org/officeDocument/2006/relationships/hyperlink" Target="https://web.archive.org/web/20200922092924/https:/peopleofpraise.org/media/main/vb/50/V%26B%20Fall%202015%20web%202.pdf" TargetMode="External"/><Relationship Id="rId30" Type="http://schemas.openxmlformats.org/officeDocument/2006/relationships/hyperlink" Target="https://web.archive.org/web/20200922092924/https:/peopleofpraise.org/media/main/vb/45/V%26B%20Winter%202015%20w%20palmer.pdf"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eb.archive.org/web/20080225093422/https:/peopleofpraise.org/thevi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web.archive.org/web/20120912222546/http:/www.peopleofpraise.org/thevine/" TargetMode="External"/><Relationship Id="rId5" Type="http://schemas.openxmlformats.org/officeDocument/2006/relationships/hyperlink" Target="https://web.archive.org/web/20150816011059/https:/peopleofpraise.org/thevine/" TargetMode="External"/><Relationship Id="rId4" Type="http://schemas.openxmlformats.org/officeDocument/2006/relationships/hyperlink" Target="https://web.archive.org/web/20150423190903/https:/peopleofpraise.org/thevine/"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www.masslive.com/resizer/hpp9rKoEosDnXMbHObU6Jw_R6mk=/450x0/smart/cloudfront-us-east-1.images.arcpublishing.com/advancelocal/W6IGSZEV35GLRLGP7DH2POEDOA.jpg" TargetMode="External"/><Relationship Id="rId3" Type="http://schemas.openxmlformats.org/officeDocument/2006/relationships/image" Target="../media/image2.png"/><Relationship Id="rId7" Type="http://schemas.openxmlformats.org/officeDocument/2006/relationships/hyperlink" Target="https://dynaimage.cdn.cnn.com/cnn/c_fill,g_auto,w_1200,h_675,ar_16:9/https%3A%2F%2Fcdn.cnn.com%2Fcnnnext%2Fdam%2Fassets%2F200923092952-02-rbg-scotus-0923.jp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nytimes.com/2020/09/18/us/ruth-bader-ginsburg-dead.html"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trends.google.com/trends/explore?date=2017-01-01%202017-12-31&amp;geo=US&amp;q=people%20of%20praise,Amy%20Barrett,Amy%20Coney%20Barret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hyperlink" Target="https://www.theatlantic.com/politics/archive/2017/09/catholics-senate-amy-barrett/539124/" TargetMode="External"/><Relationship Id="rId3" Type="http://schemas.openxmlformats.org/officeDocument/2006/relationships/image" Target="../media/image42.png"/><Relationship Id="rId7" Type="http://schemas.openxmlformats.org/officeDocument/2006/relationships/hyperlink" Target="https://www.plannedparenthoodaction.org/pressroom/planned-parenthood-condemns-amy-coney-barrett-nomination-to-the-u-s-court-of-appeals-for-the-seventh-circu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eb.archive.org/web/20110104040008/http:/peopleofpraise.org/news/?p=88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eb.archive.org/web/20110104033453/http:/peopleofpraise.org/news/?p=100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eb.archive.org/web/20180703225527/https:/peopleofpraise.org/news/?p=4829"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eopleofpraise.org/news/?p=6632,6632" TargetMode="External"/><Relationship Id="rId7" Type="http://schemas.openxmlformats.org/officeDocument/2006/relationships/hyperlink" Target="https://peopleofpraise.org/news/?p=334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peopleofpraise.org/news/?p=3349" TargetMode="External"/><Relationship Id="rId5" Type="http://schemas.openxmlformats.org/officeDocument/2006/relationships/hyperlink" Target="https://peopleofpraise.org/news/?p=4829" TargetMode="External"/><Relationship Id="rId4" Type="http://schemas.openxmlformats.org/officeDocument/2006/relationships/hyperlink" Target="http://peopleofpraise.org/news/?p=4829"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peopleofpraise.org/news/?p=4821" TargetMode="External"/><Relationship Id="rId3" Type="http://schemas.openxmlformats.org/officeDocument/2006/relationships/hyperlink" Target="https://peopleofpraise.org/news/?p=6632,6632" TargetMode="External"/><Relationship Id="rId7" Type="http://schemas.openxmlformats.org/officeDocument/2006/relationships/hyperlink" Target="https://peopleofpraise.org/news/?p=334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peopleofpraise.org/news/?p=3349" TargetMode="External"/><Relationship Id="rId5" Type="http://schemas.openxmlformats.org/officeDocument/2006/relationships/hyperlink" Target="https://peopleofpraise.org/news/?p=4829" TargetMode="External"/><Relationship Id="rId4" Type="http://schemas.openxmlformats.org/officeDocument/2006/relationships/hyperlink" Target="http://peopleofpraise.org/news/?p=4829"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web.archive.org/web/20150911091418/https:/peopleofpraise.org/news/" TargetMode="Externa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hyperlink" Target="https://web.archive.org/web/20150911091418/https:/peopleofpraise.org/news/" TargetMode="External"/><Relationship Id="rId4" Type="http://schemas.openxmlformats.org/officeDocument/2006/relationships/image" Target="../media/image52.gi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eb.archive.org/web/20151008043035/https:/peopleofpraise.org/news/" TargetMode="External"/><Relationship Id="rId4" Type="http://schemas.openxmlformats.org/officeDocument/2006/relationships/image" Target="../media/image54.gif"/></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hyperlink" Target="https://www.nytimes.com/2020/09/19/us/politics/trump-list-of-supreme-court-nominees.html"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web.archive.org/web/20151008043035/https:/peopleofpraise.org/news/" TargetMode="External"/><Relationship Id="rId5" Type="http://schemas.openxmlformats.org/officeDocument/2006/relationships/image" Target="../media/image57.gif"/><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trends.google.com/trends/explore?date=2018-06-15%202020-08-15&amp;geo=US&amp;q=people%20of%20praise,Amy%20Barrett,Amy%20Coney%20Barret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trends.google.com/trends/explore?date=2018-06-15%202020-08-15&amp;geo=US&amp;q=people%20of%20praise,Amy%20Barrett,Amy%20Coney%20Barrett" TargetMode="External"/><Relationship Id="rId5" Type="http://schemas.openxmlformats.org/officeDocument/2006/relationships/hyperlink" Target="https://www.cnbc.com/2018/06/27/anthony-kennedy-retiring-from-supreme-court.html" TargetMode="Externa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www.usatoday.com/story/news/politics/2017/11/17/trump-adds-five-names-list-potential-supreme-court-justices/875983001/" TargetMode="Externa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hyperlink" Target="https://www.bbc.com/news/world-us-canada-44686989" TargetMode="External"/><Relationship Id="rId3" Type="http://schemas.openxmlformats.org/officeDocument/2006/relationships/image" Target="../media/image63.png"/><Relationship Id="rId7" Type="http://schemas.openxmlformats.org/officeDocument/2006/relationships/hyperlink" Target="https://www.latimes.com/politics/la-na-pol-court-abortion-precedent-20180703-story.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washingtonpost.com/news/the-fix/wp/2018/07/02/one-possible-trump-supreme-court-pick-who-makes-too-much-sense/"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trends.google.com/trends/explore?date=2018-06-15%202020-08-15&amp;geo=US&amp;q=people%20of%20praise,Amy%20Barrett,Amy%20Coney%20Barret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trends.google.com/trends/explore?date=today%205-y&amp;geo=US&amp;q=people%20of%20praise,Amy%20Barrett,Amy%20Coney%20Barret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en.wikipedia.org/wiki/Amy_Coney_Barrett#/media/File:Amy_Coney_Barrett.jpg" TargetMode="External"/><Relationship Id="rId5" Type="http://schemas.openxmlformats.org/officeDocument/2006/relationships/hyperlink" Target="https://www.washingtonpost.com/politics/trump-barrett-supreme-court/2020/09/26/4a417d60-000e-11eb-b555-4d71a9254f4b_story.html" TargetMode="Externa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media.npr.org/assets/img/2020/10/12/201012_coneybarrett_confirmation_12_custom-a09d95b4238e8cddbeb8b3223835affa99e5f5d5-s800-c85.jpg" TargetMode="External"/><Relationship Id="rId5" Type="http://schemas.openxmlformats.org/officeDocument/2006/relationships/hyperlink" Target="https://media.npr.org/assets/img/2020/10/12/201012_coneybarrett_confirmation_04_custom-abe90e8f6d771752db0b68d8714e5dbf5e397807-s800-c85.jpg" TargetMode="Externa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8" Type="http://schemas.openxmlformats.org/officeDocument/2006/relationships/hyperlink" Target="https://www.cnn.com/2020/09/27/politics/amy-coney-barrett-people-of-praise/index.html" TargetMode="External"/><Relationship Id="rId3" Type="http://schemas.openxmlformats.org/officeDocument/2006/relationships/image" Target="../media/image16.png"/><Relationship Id="rId7" Type="http://schemas.openxmlformats.org/officeDocument/2006/relationships/hyperlink" Target="https://www.rollingstone.com/culture/culture-news/amy-coney-barrett-people-of-praise-1067587/"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wsj.com/articles/the-truth-about-people-of-praise-11600990129"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pnews.com/article/us-supreme-court-amy-coney-barrett-confirmation-hearings-archive-courts-78dc1bd9d1470c7ea1357f495a4da26b"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web.archive.org/web/20151018015716/https:/peopleofpraise.org/media/thevine/2010-03-vine-and-branches.pdf" TargetMode="External"/><Relationship Id="rId3" Type="http://schemas.openxmlformats.org/officeDocument/2006/relationships/image" Target="../media/image20.png"/><Relationship Id="rId7" Type="http://schemas.openxmlformats.org/officeDocument/2006/relationships/hyperlink" Target="https://web.archive.org/web/20151018031423/https:/peopleofpraise.org/media/thevine/2012-summer-vine-and-branches.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eb.archive.org/web/20151018030811/https:/peopleofpraise.org/media/thevine/2011-winter-vine-and-branches.pdf"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eb.archive.org/web/20071028065558/https:/peopleofpraise.org/thevine/issues/2006-05-vine-and-branches.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Unscrubbing PeopleofPraise.org</a:t>
            </a:r>
            <a:endParaRPr/>
          </a:p>
        </p:txBody>
      </p:sp>
      <p:sp>
        <p:nvSpPr>
          <p:cNvPr id="91" name="Google Shape;91;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Jim Ecker</a:t>
            </a:r>
            <a:endParaRPr dirty="0"/>
          </a:p>
        </p:txBody>
      </p:sp>
      <p:sp>
        <p:nvSpPr>
          <p:cNvPr id="92" name="Google Shape;92;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75" name="Google Shape;175;p10"/>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Back issues of “Vine &amp; Branches”</a:t>
            </a:r>
            <a:endParaRPr/>
          </a:p>
          <a:p>
            <a:pPr marL="685800" lvl="1" indent="-228600" algn="l" rtl="0">
              <a:lnSpc>
                <a:spcPct val="90000"/>
              </a:lnSpc>
              <a:spcBef>
                <a:spcPts val="500"/>
              </a:spcBef>
              <a:spcAft>
                <a:spcPts val="0"/>
              </a:spcAft>
              <a:buClr>
                <a:schemeClr val="dk1"/>
              </a:buClr>
              <a:buSzPts val="2400"/>
              <a:buChar char="•"/>
            </a:pPr>
            <a:r>
              <a:rPr lang="en-US"/>
              <a:t>Birth and adoption announcements</a:t>
            </a:r>
            <a:endParaRPr/>
          </a:p>
          <a:p>
            <a:pPr marL="685800" lvl="1" indent="-228600" algn="l" rtl="0">
              <a:lnSpc>
                <a:spcPct val="90000"/>
              </a:lnSpc>
              <a:spcBef>
                <a:spcPts val="500"/>
              </a:spcBef>
              <a:spcAft>
                <a:spcPts val="0"/>
              </a:spcAft>
              <a:buClr>
                <a:schemeClr val="dk1"/>
              </a:buClr>
              <a:buSzPts val="2400"/>
              <a:buChar char="•"/>
            </a:pPr>
            <a:r>
              <a:rPr lang="en-US"/>
              <a:t>2006 issue of the magazine that included a photo of Amy Barrett attending the group’s Leaders’ Conference for Women</a:t>
            </a:r>
            <a:endParaRPr/>
          </a:p>
          <a:p>
            <a:pPr marL="685800" lvl="1" indent="-228600" algn="l" rtl="0">
              <a:lnSpc>
                <a:spcPct val="90000"/>
              </a:lnSpc>
              <a:spcBef>
                <a:spcPts val="500"/>
              </a:spcBef>
              <a:spcAft>
                <a:spcPts val="0"/>
              </a:spcAft>
              <a:buClr>
                <a:schemeClr val="dk1"/>
              </a:buClr>
              <a:buSzPts val="2400"/>
              <a:buChar char="•"/>
            </a:pPr>
            <a:r>
              <a:rPr lang="en-US"/>
              <a:t>2008 feature article described how three of Amy Barrett’s young daughters in Indiana were using then-newly developed video conferencing technology</a:t>
            </a:r>
            <a:endParaRPr/>
          </a:p>
          <a:p>
            <a:pPr marL="228600" lvl="0" indent="-50800" algn="l" rtl="0">
              <a:lnSpc>
                <a:spcPct val="90000"/>
              </a:lnSpc>
              <a:spcBef>
                <a:spcPts val="1000"/>
              </a:spcBef>
              <a:spcAft>
                <a:spcPts val="0"/>
              </a:spcAft>
              <a:buClr>
                <a:schemeClr val="dk1"/>
              </a:buClr>
              <a:buSzPts val="2800"/>
              <a:buNone/>
            </a:pPr>
            <a:endParaRPr b="1"/>
          </a:p>
        </p:txBody>
      </p:sp>
      <p:sp>
        <p:nvSpPr>
          <p:cNvPr id="176" name="Google Shape;17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178" name="Google Shape;178;p10"/>
          <p:cNvSpPr txBox="1"/>
          <p:nvPr/>
        </p:nvSpPr>
        <p:spPr>
          <a:xfrm>
            <a:off x="7140601" y="5747976"/>
            <a:ext cx="3884751" cy="400069"/>
          </a:xfrm>
          <a:prstGeom prst="rect">
            <a:avLst/>
          </a:prstGeom>
          <a:noFill/>
          <a:ln>
            <a:noFill/>
          </a:ln>
        </p:spPr>
        <p:txBody>
          <a:bodyPr spcFirstLastPara="1" wrap="square" lIns="91425" tIns="45700" rIns="91425" bIns="45700" anchor="t" anchorCtr="0">
            <a:spAutoFit/>
          </a:bodyPr>
          <a:lstStyle/>
          <a:p>
            <a:pPr lvl="0"/>
            <a:r>
              <a:rPr lang="en-US" sz="1000" dirty="0">
                <a:solidFill>
                  <a:schemeClr val="dk1"/>
                </a:solidFill>
                <a:latin typeface="Calibri"/>
                <a:ea typeface="Calibri"/>
                <a:cs typeface="Calibri"/>
                <a:sym typeface="Calibri"/>
                <a:hlinkClick r:id="rId3"/>
              </a:rPr>
              <a:t>https://web.archive.org/web/20121202204939/https://peopleofpraise.org/thevine/issues/2008-07-vine-and-branches.pdf</a:t>
            </a:r>
            <a:endParaRPr lang="en-US" sz="1000" dirty="0">
              <a:solidFill>
                <a:schemeClr val="dk1"/>
              </a:solidFill>
              <a:latin typeface="Calibri"/>
              <a:ea typeface="Calibri"/>
              <a:cs typeface="Calibri"/>
              <a:sym typeface="Calibri"/>
            </a:endParaRPr>
          </a:p>
        </p:txBody>
      </p:sp>
      <p:pic>
        <p:nvPicPr>
          <p:cNvPr id="3" name="Picture 2" descr="A picture containing game, person, person, baseball&#10;&#10;Description automatically generated">
            <a:extLst>
              <a:ext uri="{FF2B5EF4-FFF2-40B4-BE49-F238E27FC236}">
                <a16:creationId xmlns:a16="http://schemas.microsoft.com/office/drawing/2014/main" id="{C2433002-FC4C-0740-9BEA-5F9A6DD0F66C}"/>
              </a:ext>
            </a:extLst>
          </p:cNvPr>
          <p:cNvPicPr>
            <a:picLocks noChangeAspect="1"/>
          </p:cNvPicPr>
          <p:nvPr/>
        </p:nvPicPr>
        <p:blipFill>
          <a:blip r:embed="rId4"/>
          <a:stretch>
            <a:fillRect/>
          </a:stretch>
        </p:blipFill>
        <p:spPr>
          <a:xfrm>
            <a:off x="7241628" y="1022032"/>
            <a:ext cx="3645879" cy="472594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84" name="Google Shape;184;p11"/>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2006 magazine story about Barrett’s parents that referred to Linda Coney as a “handmaid”</a:t>
            </a:r>
            <a:endParaRPr b="1" dirty="0"/>
          </a:p>
        </p:txBody>
      </p:sp>
      <p:sp>
        <p:nvSpPr>
          <p:cNvPr id="185" name="Google Shape;1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186" name="Google Shape;186;p11"/>
          <p:cNvSpPr txBox="1"/>
          <p:nvPr/>
        </p:nvSpPr>
        <p:spPr>
          <a:xfrm>
            <a:off x="6645166" y="1825625"/>
            <a:ext cx="43251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February and June 2006 issues are missing from archives (verified with </a:t>
            </a:r>
            <a:r>
              <a:rPr lang="en-US" sz="1800" dirty="0" err="1">
                <a:solidFill>
                  <a:schemeClr val="dk1"/>
                </a:solidFill>
                <a:latin typeface="Calibri"/>
                <a:ea typeface="Calibri"/>
                <a:cs typeface="Calibri"/>
                <a:sym typeface="Calibri"/>
              </a:rPr>
              <a:t>Memgator</a:t>
            </a:r>
            <a:r>
              <a:rPr lang="en-US" sz="1800" dirty="0">
                <a:solidFill>
                  <a:schemeClr val="dk1"/>
                </a:solidFill>
                <a:latin typeface="Calibri"/>
                <a:ea typeface="Calibri"/>
                <a:cs typeface="Calibri"/>
                <a:sym typeface="Calibri"/>
              </a:rPr>
              <a:t>)</a:t>
            </a:r>
            <a:endParaRPr dirty="0"/>
          </a:p>
        </p:txBody>
      </p:sp>
      <p:sp>
        <p:nvSpPr>
          <p:cNvPr id="2" name="TextBox 1">
            <a:extLst>
              <a:ext uri="{FF2B5EF4-FFF2-40B4-BE49-F238E27FC236}">
                <a16:creationId xmlns:a16="http://schemas.microsoft.com/office/drawing/2014/main" id="{08C842FE-5E46-454C-8C46-057251454A0C}"/>
              </a:ext>
            </a:extLst>
          </p:cNvPr>
          <p:cNvSpPr txBox="1"/>
          <p:nvPr/>
        </p:nvSpPr>
        <p:spPr>
          <a:xfrm>
            <a:off x="6645166" y="2606893"/>
            <a:ext cx="4708634" cy="1169551"/>
          </a:xfrm>
          <a:prstGeom prst="rect">
            <a:avLst/>
          </a:prstGeom>
          <a:noFill/>
        </p:spPr>
        <p:txBody>
          <a:bodyPr wrap="square" rtlCol="0">
            <a:spAutoFit/>
          </a:bodyPr>
          <a:lstStyle/>
          <a:p>
            <a:r>
              <a:rPr lang="en-US" dirty="0"/>
              <a:t>curl -s http://</a:t>
            </a:r>
            <a:r>
              <a:rPr lang="en-US" dirty="0" err="1"/>
              <a:t>memgator.cs.odu.edu</a:t>
            </a:r>
            <a:r>
              <a:rPr lang="en-US" dirty="0"/>
              <a:t>/</a:t>
            </a:r>
            <a:r>
              <a:rPr lang="en-US" dirty="0" err="1"/>
              <a:t>timemap</a:t>
            </a:r>
            <a:r>
              <a:rPr lang="en-US" dirty="0"/>
              <a:t>/link/http://</a:t>
            </a:r>
            <a:r>
              <a:rPr lang="en-US" dirty="0" err="1"/>
              <a:t>peopleofpraise.org</a:t>
            </a:r>
            <a:r>
              <a:rPr lang="en-US" dirty="0"/>
              <a:t>/</a:t>
            </a:r>
            <a:r>
              <a:rPr lang="en-US" dirty="0" err="1"/>
              <a:t>thevine</a:t>
            </a:r>
            <a:r>
              <a:rPr lang="en-US" dirty="0"/>
              <a:t>/issues/2006-02-vine-and-branches.pdf</a:t>
            </a:r>
          </a:p>
          <a:p>
            <a:endParaRPr lang="en-US" dirty="0"/>
          </a:p>
          <a:p>
            <a:r>
              <a:rPr lang="en-US" dirty="0"/>
              <a:t>&gt; 404 page not found</a:t>
            </a:r>
          </a:p>
        </p:txBody>
      </p:sp>
      <p:sp>
        <p:nvSpPr>
          <p:cNvPr id="5" name="Rectangle 4">
            <a:extLst>
              <a:ext uri="{FF2B5EF4-FFF2-40B4-BE49-F238E27FC236}">
                <a16:creationId xmlns:a16="http://schemas.microsoft.com/office/drawing/2014/main" id="{6D8CB087-01C7-3B41-9F93-0222E0EB7129}"/>
              </a:ext>
            </a:extLst>
          </p:cNvPr>
          <p:cNvSpPr/>
          <p:nvPr/>
        </p:nvSpPr>
        <p:spPr>
          <a:xfrm>
            <a:off x="6645166" y="4001294"/>
            <a:ext cx="4708634" cy="1169551"/>
          </a:xfrm>
          <a:prstGeom prst="rect">
            <a:avLst/>
          </a:prstGeom>
        </p:spPr>
        <p:txBody>
          <a:bodyPr wrap="square">
            <a:spAutoFit/>
          </a:bodyPr>
          <a:lstStyle/>
          <a:p>
            <a:r>
              <a:rPr lang="en-US" dirty="0"/>
              <a:t>curl -s http://</a:t>
            </a:r>
            <a:r>
              <a:rPr lang="en-US" dirty="0" err="1"/>
              <a:t>memgator.cs.odu.edu</a:t>
            </a:r>
            <a:r>
              <a:rPr lang="en-US" dirty="0"/>
              <a:t>/</a:t>
            </a:r>
            <a:r>
              <a:rPr lang="en-US" dirty="0" err="1"/>
              <a:t>timemap</a:t>
            </a:r>
            <a:r>
              <a:rPr lang="en-US" dirty="0"/>
              <a:t>/link/http://</a:t>
            </a:r>
            <a:r>
              <a:rPr lang="en-US" dirty="0" err="1"/>
              <a:t>peopleofpraise.org</a:t>
            </a:r>
            <a:r>
              <a:rPr lang="en-US" dirty="0"/>
              <a:t>/</a:t>
            </a:r>
            <a:r>
              <a:rPr lang="en-US" dirty="0" err="1"/>
              <a:t>thevine</a:t>
            </a:r>
            <a:r>
              <a:rPr lang="en-US" dirty="0"/>
              <a:t>/issues/2006-06-vine-and-branches.pdf</a:t>
            </a:r>
          </a:p>
          <a:p>
            <a:endParaRPr lang="en-US" dirty="0"/>
          </a:p>
          <a:p>
            <a:r>
              <a:rPr lang="en-US" dirty="0"/>
              <a:t>&gt; 404 page not found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84" name="Google Shape;184;p11"/>
          <p:cNvSpPr txBox="1">
            <a:spLocks noGrp="1"/>
          </p:cNvSpPr>
          <p:nvPr>
            <p:ph type="body" idx="1"/>
          </p:nvPr>
        </p:nvSpPr>
        <p:spPr>
          <a:xfrm>
            <a:off x="354724" y="1720248"/>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2006 magazine story about Barrett’s parents that referred to Linda Coney as a “handmaid”</a:t>
            </a:r>
            <a:endParaRPr b="1" dirty="0"/>
          </a:p>
        </p:txBody>
      </p:sp>
      <p:sp>
        <p:nvSpPr>
          <p:cNvPr id="185" name="Google Shape;1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4" name="Rectangle 3">
            <a:extLst>
              <a:ext uri="{FF2B5EF4-FFF2-40B4-BE49-F238E27FC236}">
                <a16:creationId xmlns:a16="http://schemas.microsoft.com/office/drawing/2014/main" id="{F15FC454-1C4C-EB42-AC57-D2C1EE7EB92E}"/>
              </a:ext>
            </a:extLst>
          </p:cNvPr>
          <p:cNvSpPr/>
          <p:nvPr/>
        </p:nvSpPr>
        <p:spPr>
          <a:xfrm>
            <a:off x="5925207" y="1197210"/>
            <a:ext cx="6140669" cy="5016758"/>
          </a:xfrm>
          <a:prstGeom prst="rect">
            <a:avLst/>
          </a:prstGeom>
        </p:spPr>
        <p:txBody>
          <a:bodyPr wrap="square">
            <a:spAutoFit/>
          </a:bodyPr>
          <a:lstStyle/>
          <a:p>
            <a:r>
              <a:rPr lang="en-US" sz="800" dirty="0">
                <a:latin typeface="Menlo" panose="020B0609030804020204" pitchFamily="49" charset="0"/>
              </a:rPr>
              <a:t>curl -s "http://</a:t>
            </a:r>
            <a:r>
              <a:rPr lang="en-US" sz="800" dirty="0" err="1">
                <a:latin typeface="Menlo" panose="020B0609030804020204" pitchFamily="49" charset="0"/>
              </a:rPr>
              <a:t>web.archive.org</a:t>
            </a:r>
            <a:r>
              <a:rPr lang="en-US" sz="800" dirty="0">
                <a:latin typeface="Menlo" panose="020B0609030804020204" pitchFamily="49" charset="0"/>
              </a:rPr>
              <a:t>/cdx/search/</a:t>
            </a:r>
            <a:r>
              <a:rPr lang="en-US" sz="800" dirty="0" err="1">
                <a:latin typeface="Menlo" panose="020B0609030804020204" pitchFamily="49" charset="0"/>
              </a:rPr>
              <a:t>cdx?url</a:t>
            </a:r>
            <a:r>
              <a:rPr lang="en-US" sz="800" dirty="0">
                <a:latin typeface="Menlo" panose="020B0609030804020204" pitchFamily="49" charset="0"/>
              </a:rPr>
              <a:t>=</a:t>
            </a:r>
            <a:r>
              <a:rPr lang="en-US" sz="800" dirty="0" err="1">
                <a:latin typeface="Menlo" panose="020B0609030804020204" pitchFamily="49" charset="0"/>
              </a:rPr>
              <a:t>peopleofpraise.org</a:t>
            </a:r>
            <a:r>
              <a:rPr lang="en-US" sz="800" dirty="0">
                <a:latin typeface="Menlo" panose="020B0609030804020204" pitchFamily="49" charset="0"/>
              </a:rPr>
              <a:t>/</a:t>
            </a:r>
            <a:r>
              <a:rPr lang="en-US" sz="800" dirty="0" err="1">
                <a:latin typeface="Menlo" panose="020B0609030804020204" pitchFamily="49" charset="0"/>
              </a:rPr>
              <a:t>thevine&amp;matchType</a:t>
            </a:r>
            <a:r>
              <a:rPr lang="en-US" sz="800" dirty="0">
                <a:latin typeface="Menlo" panose="020B0609030804020204" pitchFamily="49" charset="0"/>
              </a:rPr>
              <a:t>=prefix" | sort -k 2 | awk '{print "https://</a:t>
            </a:r>
            <a:r>
              <a:rPr lang="en-US" sz="800" dirty="0" err="1">
                <a:latin typeface="Menlo" panose="020B0609030804020204" pitchFamily="49" charset="0"/>
              </a:rPr>
              <a:t>web.archive.org</a:t>
            </a:r>
            <a:r>
              <a:rPr lang="en-US" sz="800" dirty="0">
                <a:latin typeface="Menlo" panose="020B0609030804020204" pitchFamily="49" charset="0"/>
              </a:rPr>
              <a:t>/web/" $2 "/" $3};' | grep pdf | grep 2006</a:t>
            </a:r>
          </a:p>
          <a:p>
            <a:br>
              <a:rPr lang="en-US" sz="800" dirty="0">
                <a:latin typeface="Menlo" panose="020B0609030804020204" pitchFamily="49" charset="0"/>
              </a:rPr>
            </a:br>
            <a:endParaRPr lang="en-US" sz="800" dirty="0">
              <a:latin typeface="Menlo" panose="020B0609030804020204" pitchFamily="49" charset="0"/>
            </a:endParaRP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/web/20071026150642/http://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/issues/2006-04-vine-and-branches.pdf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/web/20071028065412/http://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/issues/2006-07-vine-and-branches.pdf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/web/20071028065513/http://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/issues/2006-12-vine-and-branches.pdf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/web/20071028065558/http://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/issues/2006-05-vine-and-branches.pdf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/web/20071028065725/http://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/issues/2006-03-vine-and-branches.pdf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/web/20071028070038/http://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/issues/2006-08-vine-and-branches.pdf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/web/20071028070156/http://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/issues/2006-11-vine-and-branches.pdf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/web/20071028070245/http://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/issues/2006-09-10-vine-and-branches.pdf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/web/20080509070214/http://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/issues/2006-05-vine-and-branches.pdf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/web/20080509070251/http://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/issues/2006-09-10-vine-and-branches.pdf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/web/20080509072617/http://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/issues/2006-11-vine-and-branches.pdf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/web/20080509073213/http://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/issues/2006-08-vine-and-branches.pdf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/web/20080509092601/http://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/issues/2006-07-vine-and-branches.pdf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/web/20080511171446/http://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/issues/2006-04-vine-and-branches.pdf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/web/20080511210426/http://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/issues/2006-03-vine-and-branches.pdf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/web/20080515170500/http://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/issues/2006-12-vine-and-branches.pdf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/web/20110220150239/http://www.peopleofpraise.org:80/</a:t>
            </a:r>
            <a:r>
              <a:rPr lang="en-US" sz="800" dirty="0" err="1">
                <a:latin typeface="Menlo" panose="020B0609030804020204" pitchFamily="49" charset="0"/>
              </a:rPr>
              <a:t>thevine</a:t>
            </a:r>
            <a:r>
              <a:rPr lang="en-US" sz="800" dirty="0">
                <a:latin typeface="Menlo" panose="020B0609030804020204" pitchFamily="49" charset="0"/>
              </a:rPr>
              <a:t>/issues/2006-03-vine-and-branches.pdf</a:t>
            </a:r>
          </a:p>
          <a:p>
            <a:r>
              <a:rPr lang="en-US" sz="800" dirty="0">
                <a:latin typeface="Menlo" panose="020B0609030804020204" pitchFamily="49" charset="0"/>
              </a:rPr>
              <a:t>https://</a:t>
            </a:r>
            <a:r>
              <a:rPr lang="en-US" sz="800" dirty="0" err="1">
                <a:latin typeface="Menlo" panose="020B0609030804020204" pitchFamily="49" charset="0"/>
              </a:rPr>
              <a:t>web.archive.org</a:t>
            </a:r>
            <a:r>
              <a:rPr lang="en-US" sz="800" dirty="0">
                <a:latin typeface="Menlo" panose="020B0609030804020204" pitchFamily="49" charset="0"/>
              </a:rPr>
              <a:t>/web/20131209042936/http://</a:t>
            </a:r>
            <a:r>
              <a:rPr lang="en-US" sz="800" dirty="0" err="1">
                <a:latin typeface="Menlo" panose="020B0609030804020204" pitchFamily="49" charset="0"/>
              </a:rPr>
              <a:t>www.peopleofpraise.org</a:t>
            </a:r>
            <a:r>
              <a:rPr lang="en-US" sz="800" dirty="0">
                <a:latin typeface="Menlo" panose="020B0609030804020204" pitchFamily="49" charset="0"/>
              </a:rPr>
              <a:t>/</a:t>
            </a:r>
            <a:r>
              <a:rPr lang="en-US" sz="800" dirty="0" err="1">
                <a:latin typeface="Menlo" panose="020B0609030804020204" pitchFamily="49" charset="0"/>
              </a:rPr>
              <a:t>thevine</a:t>
            </a:r>
            <a:r>
              <a:rPr lang="en-US" sz="800" dirty="0">
                <a:latin typeface="Menlo" panose="020B0609030804020204" pitchFamily="49" charset="0"/>
              </a:rPr>
              <a:t>/issues/2006-07-vine-and-branches.pdf</a:t>
            </a:r>
          </a:p>
        </p:txBody>
      </p:sp>
      <p:sp>
        <p:nvSpPr>
          <p:cNvPr id="3" name="Rectangle 2">
            <a:extLst>
              <a:ext uri="{FF2B5EF4-FFF2-40B4-BE49-F238E27FC236}">
                <a16:creationId xmlns:a16="http://schemas.microsoft.com/office/drawing/2014/main" id="{D248A9A7-CF48-D940-8BAA-4539BCF79C60}"/>
              </a:ext>
            </a:extLst>
          </p:cNvPr>
          <p:cNvSpPr/>
          <p:nvPr/>
        </p:nvSpPr>
        <p:spPr>
          <a:xfrm>
            <a:off x="198698" y="3895917"/>
            <a:ext cx="5667704" cy="954107"/>
          </a:xfrm>
          <a:prstGeom prst="rect">
            <a:avLst/>
          </a:prstGeom>
        </p:spPr>
        <p:txBody>
          <a:bodyPr wrap="square">
            <a:spAutoFit/>
          </a:bodyPr>
          <a:lstStyle/>
          <a:p>
            <a:r>
              <a:rPr lang="en-US" dirty="0">
                <a:latin typeface="+mj-lt"/>
              </a:rPr>
              <a:t>curl -s "http://</a:t>
            </a:r>
            <a:r>
              <a:rPr lang="en-US" dirty="0" err="1">
                <a:latin typeface="+mj-lt"/>
              </a:rPr>
              <a:t>web.archive.org</a:t>
            </a:r>
            <a:r>
              <a:rPr lang="en-US" dirty="0">
                <a:latin typeface="+mj-lt"/>
              </a:rPr>
              <a:t>/cdx/search/</a:t>
            </a:r>
            <a:r>
              <a:rPr lang="en-US" dirty="0" err="1">
                <a:latin typeface="+mj-lt"/>
              </a:rPr>
              <a:t>cdx?url</a:t>
            </a:r>
            <a:r>
              <a:rPr lang="en-US" dirty="0">
                <a:latin typeface="+mj-lt"/>
              </a:rPr>
              <a:t>=</a:t>
            </a:r>
            <a:r>
              <a:rPr lang="en-US" dirty="0" err="1">
                <a:latin typeface="+mj-lt"/>
              </a:rPr>
              <a:t>peopleofpraise.org</a:t>
            </a:r>
            <a:r>
              <a:rPr lang="en-US" dirty="0">
                <a:latin typeface="+mj-lt"/>
              </a:rPr>
              <a:t>/</a:t>
            </a:r>
            <a:r>
              <a:rPr lang="en-US" dirty="0" err="1">
                <a:latin typeface="+mj-lt"/>
              </a:rPr>
              <a:t>thevine&amp;matchType</a:t>
            </a:r>
            <a:r>
              <a:rPr lang="en-US" dirty="0">
                <a:latin typeface="+mj-lt"/>
              </a:rPr>
              <a:t>=prefix" | sort -k 2 | awk '{print "https://</a:t>
            </a:r>
            <a:r>
              <a:rPr lang="en-US" dirty="0" err="1">
                <a:latin typeface="+mj-lt"/>
              </a:rPr>
              <a:t>web.archive.org</a:t>
            </a:r>
            <a:r>
              <a:rPr lang="en-US" dirty="0">
                <a:latin typeface="+mj-lt"/>
              </a:rPr>
              <a:t>/web/" $2 "/" $3};' | grep pdf | grep 2006</a:t>
            </a:r>
          </a:p>
        </p:txBody>
      </p:sp>
    </p:spTree>
    <p:extLst>
      <p:ext uri="{BB962C8B-B14F-4D97-AF65-F5344CB8AC3E}">
        <p14:creationId xmlns:p14="http://schemas.microsoft.com/office/powerpoint/2010/main" val="1468205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84" name="Google Shape;184;p11"/>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2006 magazine story about Barrett’s parents that referred to Linda Coney as a “handmaid”</a:t>
            </a:r>
            <a:endParaRPr b="1" dirty="0"/>
          </a:p>
        </p:txBody>
      </p:sp>
      <p:sp>
        <p:nvSpPr>
          <p:cNvPr id="185" name="Google Shape;1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4" name="Rectangle 3">
            <a:extLst>
              <a:ext uri="{FF2B5EF4-FFF2-40B4-BE49-F238E27FC236}">
                <a16:creationId xmlns:a16="http://schemas.microsoft.com/office/drawing/2014/main" id="{F15FC454-1C4C-EB42-AC57-D2C1EE7EB92E}"/>
              </a:ext>
            </a:extLst>
          </p:cNvPr>
          <p:cNvSpPr/>
          <p:nvPr/>
        </p:nvSpPr>
        <p:spPr>
          <a:xfrm>
            <a:off x="6291072" y="1825625"/>
            <a:ext cx="6278618" cy="4154984"/>
          </a:xfrm>
          <a:prstGeom prst="rect">
            <a:avLst/>
          </a:prstGeom>
        </p:spPr>
        <p:txBody>
          <a:bodyPr wrap="square">
            <a:spAutoFit/>
          </a:bodyPr>
          <a:lstStyle/>
          <a:p>
            <a:r>
              <a:rPr lang="en-US" sz="800" dirty="0"/>
              <a:t>curl -s "http://</a:t>
            </a:r>
            <a:r>
              <a:rPr lang="en-US" sz="800" dirty="0" err="1"/>
              <a:t>web.archive.org</a:t>
            </a:r>
            <a:r>
              <a:rPr lang="en-US" sz="800" dirty="0"/>
              <a:t>/cdx/search/</a:t>
            </a:r>
            <a:r>
              <a:rPr lang="en-US" sz="800" dirty="0" err="1"/>
              <a:t>cdx?url</a:t>
            </a:r>
            <a:r>
              <a:rPr lang="en-US" sz="800" dirty="0"/>
              <a:t>=</a:t>
            </a:r>
            <a:r>
              <a:rPr lang="en-US" sz="800" dirty="0" err="1"/>
              <a:t>peopleofpraise.org</a:t>
            </a:r>
            <a:r>
              <a:rPr lang="en-US" sz="800" dirty="0"/>
              <a:t>/</a:t>
            </a:r>
            <a:r>
              <a:rPr lang="en-US" sz="800" dirty="0" err="1"/>
              <a:t>media&amp;matchType</a:t>
            </a:r>
            <a:r>
              <a:rPr lang="en-US" sz="800" dirty="0"/>
              <a:t>=prefix" | sort -k 2 | awk '{print "https://</a:t>
            </a:r>
            <a:r>
              <a:rPr lang="en-US" sz="800" dirty="0" err="1"/>
              <a:t>web.archive.org</a:t>
            </a:r>
            <a:r>
              <a:rPr lang="en-US" sz="800" dirty="0"/>
              <a:t>/web/" $2 "/" $3};' | grep pdf | grep 2006</a:t>
            </a:r>
          </a:p>
          <a:p>
            <a:br>
              <a:rPr lang="en-US" sz="800" dirty="0"/>
            </a:br>
            <a:endParaRPr lang="en-US" sz="800" dirty="0"/>
          </a:p>
          <a:p>
            <a:r>
              <a:rPr lang="en-US" sz="800" dirty="0"/>
              <a:t>https://</a:t>
            </a:r>
            <a:r>
              <a:rPr lang="en-US" sz="800" dirty="0" err="1"/>
              <a:t>web.archive.org</a:t>
            </a:r>
            <a:r>
              <a:rPr lang="en-US" sz="800" dirty="0"/>
              <a:t>/web/20151018015735/http://</a:t>
            </a:r>
            <a:r>
              <a:rPr lang="en-US" sz="800" dirty="0" err="1"/>
              <a:t>peopleofpraise.org</a:t>
            </a:r>
            <a:r>
              <a:rPr lang="en-US" sz="800" dirty="0"/>
              <a:t>/media/</a:t>
            </a:r>
            <a:r>
              <a:rPr lang="en-US" sz="800" dirty="0" err="1"/>
              <a:t>thevine</a:t>
            </a:r>
            <a:r>
              <a:rPr lang="en-US" sz="800" dirty="0"/>
              <a:t>/2006-04-vine-and-branches.pdf</a:t>
            </a:r>
          </a:p>
          <a:p>
            <a:r>
              <a:rPr lang="en-US" sz="800" dirty="0"/>
              <a:t>https://</a:t>
            </a:r>
            <a:r>
              <a:rPr lang="en-US" sz="800" dirty="0" err="1"/>
              <a:t>web.archive.org</a:t>
            </a:r>
            <a:r>
              <a:rPr lang="en-US" sz="800" dirty="0"/>
              <a:t>/web/20151018020922/http://</a:t>
            </a:r>
            <a:r>
              <a:rPr lang="en-US" sz="800" dirty="0" err="1"/>
              <a:t>peopleofpraise.org</a:t>
            </a:r>
            <a:r>
              <a:rPr lang="en-US" sz="800" dirty="0"/>
              <a:t>/media/</a:t>
            </a:r>
            <a:r>
              <a:rPr lang="en-US" sz="800" dirty="0" err="1"/>
              <a:t>thevine</a:t>
            </a:r>
            <a:r>
              <a:rPr lang="en-US" sz="800" dirty="0"/>
              <a:t>/2006-12-vine-and-branches.pdf</a:t>
            </a:r>
          </a:p>
          <a:p>
            <a:r>
              <a:rPr lang="en-US" sz="800" dirty="0"/>
              <a:t>https://</a:t>
            </a:r>
            <a:r>
              <a:rPr lang="en-US" sz="800" dirty="0" err="1"/>
              <a:t>web.archive.org</a:t>
            </a:r>
            <a:r>
              <a:rPr lang="en-US" sz="800" dirty="0"/>
              <a:t>/web/20151018072806/http://</a:t>
            </a:r>
            <a:r>
              <a:rPr lang="en-US" sz="800" dirty="0" err="1"/>
              <a:t>peopleofpraise.org</a:t>
            </a:r>
            <a:r>
              <a:rPr lang="en-US" sz="800" dirty="0"/>
              <a:t>/media/</a:t>
            </a:r>
            <a:r>
              <a:rPr lang="en-US" sz="800" dirty="0" err="1"/>
              <a:t>thevine</a:t>
            </a:r>
            <a:r>
              <a:rPr lang="en-US" sz="800" dirty="0"/>
              <a:t>/2006-03-vine-and-branches.pdf</a:t>
            </a:r>
          </a:p>
          <a:p>
            <a:r>
              <a:rPr lang="en-US" sz="800" dirty="0"/>
              <a:t>https://</a:t>
            </a:r>
            <a:r>
              <a:rPr lang="en-US" sz="800" dirty="0" err="1"/>
              <a:t>web.archive.org</a:t>
            </a:r>
            <a:r>
              <a:rPr lang="en-US" sz="800" dirty="0"/>
              <a:t>/web/20151018074252/http://</a:t>
            </a:r>
            <a:r>
              <a:rPr lang="en-US" sz="800" dirty="0" err="1"/>
              <a:t>peopleofpraise.org</a:t>
            </a:r>
            <a:r>
              <a:rPr lang="en-US" sz="800" dirty="0"/>
              <a:t>/media/</a:t>
            </a:r>
            <a:r>
              <a:rPr lang="en-US" sz="800" dirty="0" err="1"/>
              <a:t>thevine</a:t>
            </a:r>
            <a:r>
              <a:rPr lang="en-US" sz="800" dirty="0"/>
              <a:t>/2006-08-vine-and-branches.pdf</a:t>
            </a:r>
          </a:p>
          <a:p>
            <a:r>
              <a:rPr lang="en-US" sz="800" dirty="0"/>
              <a:t>https://</a:t>
            </a:r>
            <a:r>
              <a:rPr lang="en-US" sz="800" dirty="0" err="1"/>
              <a:t>web.archive.org</a:t>
            </a:r>
            <a:r>
              <a:rPr lang="en-US" sz="800" dirty="0"/>
              <a:t>/web/20151018074304/http://</a:t>
            </a:r>
            <a:r>
              <a:rPr lang="en-US" sz="800" dirty="0" err="1"/>
              <a:t>peopleofpraise.org</a:t>
            </a:r>
            <a:r>
              <a:rPr lang="en-US" sz="800" dirty="0"/>
              <a:t>/media/</a:t>
            </a:r>
            <a:r>
              <a:rPr lang="en-US" sz="800" dirty="0" err="1"/>
              <a:t>thevine</a:t>
            </a:r>
            <a:r>
              <a:rPr lang="en-US" sz="800" dirty="0"/>
              <a:t>/2006-09-10-vine-and-branches.pdf</a:t>
            </a:r>
          </a:p>
          <a:p>
            <a:r>
              <a:rPr lang="en-US" sz="800" dirty="0"/>
              <a:t>https://</a:t>
            </a:r>
            <a:r>
              <a:rPr lang="en-US" sz="800" dirty="0" err="1"/>
              <a:t>web.archive.org</a:t>
            </a:r>
            <a:r>
              <a:rPr lang="en-US" sz="800" dirty="0"/>
              <a:t>/web/20151018074358/http://</a:t>
            </a:r>
            <a:r>
              <a:rPr lang="en-US" sz="800" dirty="0" err="1"/>
              <a:t>peopleofpraise.org</a:t>
            </a:r>
            <a:r>
              <a:rPr lang="en-US" sz="800" dirty="0"/>
              <a:t>/media/</a:t>
            </a:r>
            <a:r>
              <a:rPr lang="en-US" sz="800" dirty="0" err="1"/>
              <a:t>thevine</a:t>
            </a:r>
            <a:r>
              <a:rPr lang="en-US" sz="800" dirty="0"/>
              <a:t>/2006-05-vine-and-branches.pdf</a:t>
            </a:r>
          </a:p>
          <a:p>
            <a:r>
              <a:rPr lang="en-US" sz="800" dirty="0"/>
              <a:t>https://</a:t>
            </a:r>
            <a:r>
              <a:rPr lang="en-US" sz="800" dirty="0" err="1"/>
              <a:t>web.archive.org</a:t>
            </a:r>
            <a:r>
              <a:rPr lang="en-US" sz="800" dirty="0"/>
              <a:t>/web/20151018082033/http://</a:t>
            </a:r>
            <a:r>
              <a:rPr lang="en-US" sz="800" dirty="0" err="1"/>
              <a:t>peopleofpraise.org</a:t>
            </a:r>
            <a:r>
              <a:rPr lang="en-US" sz="800" dirty="0"/>
              <a:t>/media/</a:t>
            </a:r>
            <a:r>
              <a:rPr lang="en-US" sz="800" dirty="0" err="1"/>
              <a:t>thevine</a:t>
            </a:r>
            <a:r>
              <a:rPr lang="en-US" sz="800" dirty="0"/>
              <a:t>/2006-07-vine-and-branches.pdf</a:t>
            </a:r>
          </a:p>
          <a:p>
            <a:r>
              <a:rPr lang="en-US" sz="800" dirty="0"/>
              <a:t>https://</a:t>
            </a:r>
            <a:r>
              <a:rPr lang="en-US" sz="800" dirty="0" err="1"/>
              <a:t>web.archive.org</a:t>
            </a:r>
            <a:r>
              <a:rPr lang="en-US" sz="800" dirty="0"/>
              <a:t>/web/20151018082040/http://</a:t>
            </a:r>
            <a:r>
              <a:rPr lang="en-US" sz="800" dirty="0" err="1"/>
              <a:t>peopleofpraise.org</a:t>
            </a:r>
            <a:r>
              <a:rPr lang="en-US" sz="800" dirty="0"/>
              <a:t>/media/</a:t>
            </a:r>
            <a:r>
              <a:rPr lang="en-US" sz="800" dirty="0" err="1"/>
              <a:t>thevine</a:t>
            </a:r>
            <a:r>
              <a:rPr lang="en-US" sz="800" dirty="0"/>
              <a:t>/2006-11-vine-and-branches.pdf</a:t>
            </a:r>
          </a:p>
          <a:p>
            <a:r>
              <a:rPr lang="en-US" sz="800" dirty="0"/>
              <a:t>https://</a:t>
            </a:r>
            <a:r>
              <a:rPr lang="en-US" sz="800" dirty="0" err="1"/>
              <a:t>web.archive.org</a:t>
            </a:r>
            <a:r>
              <a:rPr lang="en-US" sz="800" dirty="0"/>
              <a:t>/web/20170304180427/http://</a:t>
            </a:r>
            <a:r>
              <a:rPr lang="en-US" sz="800" dirty="0" err="1"/>
              <a:t>peopleofpraise.org</a:t>
            </a:r>
            <a:r>
              <a:rPr lang="en-US" sz="800" dirty="0"/>
              <a:t>/media/</a:t>
            </a:r>
            <a:r>
              <a:rPr lang="en-US" sz="800" dirty="0" err="1"/>
              <a:t>thevine</a:t>
            </a:r>
            <a:r>
              <a:rPr lang="en-US" sz="800" dirty="0"/>
              <a:t>/2006-04-vine-and-branches.pdf</a:t>
            </a:r>
          </a:p>
          <a:p>
            <a:r>
              <a:rPr lang="en-US" sz="800" dirty="0"/>
              <a:t>https://</a:t>
            </a:r>
            <a:r>
              <a:rPr lang="en-US" sz="800" dirty="0" err="1"/>
              <a:t>web.archive.org</a:t>
            </a:r>
            <a:r>
              <a:rPr lang="en-US" sz="800" dirty="0"/>
              <a:t>/web/20170304182428/http://</a:t>
            </a:r>
            <a:r>
              <a:rPr lang="en-US" sz="800" dirty="0" err="1"/>
              <a:t>peopleofpraise.org</a:t>
            </a:r>
            <a:r>
              <a:rPr lang="en-US" sz="800" dirty="0"/>
              <a:t>/media/</a:t>
            </a:r>
            <a:r>
              <a:rPr lang="en-US" sz="800" dirty="0" err="1"/>
              <a:t>thevine</a:t>
            </a:r>
            <a:r>
              <a:rPr lang="en-US" sz="800" dirty="0"/>
              <a:t>/2006-12-vine-and-branches.pdf</a:t>
            </a:r>
          </a:p>
          <a:p>
            <a:r>
              <a:rPr lang="en-US" sz="800" dirty="0"/>
              <a:t>https://</a:t>
            </a:r>
            <a:r>
              <a:rPr lang="en-US" sz="800" dirty="0" err="1"/>
              <a:t>web.archive.org</a:t>
            </a:r>
            <a:r>
              <a:rPr lang="en-US" sz="800" dirty="0"/>
              <a:t>/web/20170304213116/http://</a:t>
            </a:r>
            <a:r>
              <a:rPr lang="en-US" sz="800" dirty="0" err="1"/>
              <a:t>peopleofpraise.org</a:t>
            </a:r>
            <a:r>
              <a:rPr lang="en-US" sz="800" dirty="0"/>
              <a:t>/media/</a:t>
            </a:r>
            <a:r>
              <a:rPr lang="en-US" sz="800" dirty="0" err="1"/>
              <a:t>thevine</a:t>
            </a:r>
            <a:r>
              <a:rPr lang="en-US" sz="800" dirty="0"/>
              <a:t>/2006-03-vine-and-branches.pdf</a:t>
            </a:r>
          </a:p>
          <a:p>
            <a:r>
              <a:rPr lang="en-US" sz="800" dirty="0"/>
              <a:t>https://</a:t>
            </a:r>
            <a:r>
              <a:rPr lang="en-US" sz="800" dirty="0" err="1"/>
              <a:t>web.archive.org</a:t>
            </a:r>
            <a:r>
              <a:rPr lang="en-US" sz="800" dirty="0"/>
              <a:t>/web/20170304213753/http://</a:t>
            </a:r>
            <a:r>
              <a:rPr lang="en-US" sz="800" dirty="0" err="1"/>
              <a:t>peopleofpraise.org</a:t>
            </a:r>
            <a:r>
              <a:rPr lang="en-US" sz="800" dirty="0"/>
              <a:t>/media/</a:t>
            </a:r>
            <a:r>
              <a:rPr lang="en-US" sz="800" dirty="0" err="1"/>
              <a:t>thevine</a:t>
            </a:r>
            <a:r>
              <a:rPr lang="en-US" sz="800" dirty="0"/>
              <a:t>/2006-05-vine-and-branches.pdf</a:t>
            </a:r>
          </a:p>
          <a:p>
            <a:r>
              <a:rPr lang="en-US" sz="800" dirty="0"/>
              <a:t>https://</a:t>
            </a:r>
            <a:r>
              <a:rPr lang="en-US" sz="800" dirty="0" err="1"/>
              <a:t>web.archive.org</a:t>
            </a:r>
            <a:r>
              <a:rPr lang="en-US" sz="800" dirty="0"/>
              <a:t>/web/20170305001527/http://</a:t>
            </a:r>
            <a:r>
              <a:rPr lang="en-US" sz="800" dirty="0" err="1"/>
              <a:t>peopleofpraise.org</a:t>
            </a:r>
            <a:r>
              <a:rPr lang="en-US" sz="800" dirty="0"/>
              <a:t>/media/</a:t>
            </a:r>
            <a:r>
              <a:rPr lang="en-US" sz="800" dirty="0" err="1"/>
              <a:t>thevine</a:t>
            </a:r>
            <a:r>
              <a:rPr lang="en-US" sz="800" dirty="0"/>
              <a:t>/2006-08-vine-and-branches.pdf</a:t>
            </a:r>
          </a:p>
          <a:p>
            <a:r>
              <a:rPr lang="en-US" sz="800" dirty="0"/>
              <a:t>https://</a:t>
            </a:r>
            <a:r>
              <a:rPr lang="en-US" sz="800" dirty="0" err="1"/>
              <a:t>web.archive.org</a:t>
            </a:r>
            <a:r>
              <a:rPr lang="en-US" sz="800" dirty="0"/>
              <a:t>/web/20170305001544/http://</a:t>
            </a:r>
            <a:r>
              <a:rPr lang="en-US" sz="800" dirty="0" err="1"/>
              <a:t>peopleofpraise.org</a:t>
            </a:r>
            <a:r>
              <a:rPr lang="en-US" sz="800" dirty="0"/>
              <a:t>/media/</a:t>
            </a:r>
            <a:r>
              <a:rPr lang="en-US" sz="800" dirty="0" err="1"/>
              <a:t>thevine</a:t>
            </a:r>
            <a:r>
              <a:rPr lang="en-US" sz="800" dirty="0"/>
              <a:t>/2006-09-10-vine-and-branches.pdf</a:t>
            </a:r>
          </a:p>
          <a:p>
            <a:r>
              <a:rPr lang="en-US" sz="800" dirty="0"/>
              <a:t>https://</a:t>
            </a:r>
            <a:r>
              <a:rPr lang="en-US" sz="800" dirty="0" err="1"/>
              <a:t>web.archive.org</a:t>
            </a:r>
            <a:r>
              <a:rPr lang="en-US" sz="800" dirty="0"/>
              <a:t>/web/20170305001622/http://</a:t>
            </a:r>
            <a:r>
              <a:rPr lang="en-US" sz="800" dirty="0" err="1"/>
              <a:t>peopleofpraise.org</a:t>
            </a:r>
            <a:r>
              <a:rPr lang="en-US" sz="800" dirty="0"/>
              <a:t>/media/</a:t>
            </a:r>
            <a:r>
              <a:rPr lang="en-US" sz="800" dirty="0" err="1"/>
              <a:t>thevine</a:t>
            </a:r>
            <a:r>
              <a:rPr lang="en-US" sz="800" dirty="0"/>
              <a:t>/2006-11-vine-and-branches.pdf</a:t>
            </a:r>
          </a:p>
          <a:p>
            <a:r>
              <a:rPr lang="en-US" sz="800" dirty="0"/>
              <a:t>https://</a:t>
            </a:r>
            <a:r>
              <a:rPr lang="en-US" sz="800" dirty="0" err="1"/>
              <a:t>web.archive.org</a:t>
            </a:r>
            <a:r>
              <a:rPr lang="en-US" sz="800" dirty="0"/>
              <a:t>/web/20170305013217/http://</a:t>
            </a:r>
            <a:r>
              <a:rPr lang="en-US" sz="800" dirty="0" err="1"/>
              <a:t>peopleofpraise.org</a:t>
            </a:r>
            <a:r>
              <a:rPr lang="en-US" sz="800" dirty="0"/>
              <a:t>/media/</a:t>
            </a:r>
            <a:r>
              <a:rPr lang="en-US" sz="800" dirty="0" err="1"/>
              <a:t>thevine</a:t>
            </a:r>
            <a:r>
              <a:rPr lang="en-US" sz="800" dirty="0"/>
              <a:t>/2006-07-vine-and-branches.pdf</a:t>
            </a:r>
          </a:p>
          <a:p>
            <a:r>
              <a:rPr lang="en-US" sz="800" dirty="0"/>
              <a:t>https://</a:t>
            </a:r>
            <a:r>
              <a:rPr lang="en-US" sz="800" dirty="0" err="1"/>
              <a:t>web.archive.org</a:t>
            </a:r>
            <a:r>
              <a:rPr lang="en-US" sz="800" dirty="0"/>
              <a:t>/web/20190107070251/https://</a:t>
            </a:r>
            <a:r>
              <a:rPr lang="en-US" sz="800" dirty="0" err="1"/>
              <a:t>peopleofpraise.org</a:t>
            </a:r>
            <a:r>
              <a:rPr lang="en-US" sz="800" dirty="0"/>
              <a:t>/media/</a:t>
            </a:r>
            <a:r>
              <a:rPr lang="en-US" sz="800" dirty="0" err="1"/>
              <a:t>thevine</a:t>
            </a:r>
            <a:r>
              <a:rPr lang="en-US" sz="800" dirty="0"/>
              <a:t>/2006-07-vine-and-branches.pdf</a:t>
            </a:r>
          </a:p>
          <a:p>
            <a:r>
              <a:rPr lang="en-US" sz="800" dirty="0"/>
              <a:t>https://</a:t>
            </a:r>
            <a:r>
              <a:rPr lang="en-US" sz="800" dirty="0" err="1"/>
              <a:t>web.archive.org</a:t>
            </a:r>
            <a:r>
              <a:rPr lang="en-US" sz="800" dirty="0"/>
              <a:t>/web/20190107070756/https://</a:t>
            </a:r>
            <a:r>
              <a:rPr lang="en-US" sz="800" dirty="0" err="1"/>
              <a:t>peopleofpraise.org</a:t>
            </a:r>
            <a:r>
              <a:rPr lang="en-US" sz="800" dirty="0"/>
              <a:t>/media/</a:t>
            </a:r>
            <a:r>
              <a:rPr lang="en-US" sz="800" dirty="0" err="1"/>
              <a:t>thevine</a:t>
            </a:r>
            <a:r>
              <a:rPr lang="en-US" sz="800" dirty="0"/>
              <a:t>/2006-12-vine-and-branches.pdf</a:t>
            </a:r>
          </a:p>
          <a:p>
            <a:r>
              <a:rPr lang="en-US" sz="800" dirty="0"/>
              <a:t>https://</a:t>
            </a:r>
            <a:r>
              <a:rPr lang="en-US" sz="800" dirty="0" err="1"/>
              <a:t>web.archive.org</a:t>
            </a:r>
            <a:r>
              <a:rPr lang="en-US" sz="800" dirty="0"/>
              <a:t>/web/20190107071822/https://</a:t>
            </a:r>
            <a:r>
              <a:rPr lang="en-US" sz="800" dirty="0" err="1"/>
              <a:t>peopleofpraise.org</a:t>
            </a:r>
            <a:r>
              <a:rPr lang="en-US" sz="800" dirty="0"/>
              <a:t>/media/</a:t>
            </a:r>
            <a:r>
              <a:rPr lang="en-US" sz="800" dirty="0" err="1"/>
              <a:t>thevine</a:t>
            </a:r>
            <a:r>
              <a:rPr lang="en-US" sz="800" dirty="0"/>
              <a:t>/2006-04-vine-and-branches.pdf</a:t>
            </a:r>
          </a:p>
          <a:p>
            <a:r>
              <a:rPr lang="en-US" sz="800" dirty="0"/>
              <a:t>https://</a:t>
            </a:r>
            <a:r>
              <a:rPr lang="en-US" sz="800" dirty="0" err="1"/>
              <a:t>web.archive.org</a:t>
            </a:r>
            <a:r>
              <a:rPr lang="en-US" sz="800" dirty="0"/>
              <a:t>/web/20190107075212/https://</a:t>
            </a:r>
            <a:r>
              <a:rPr lang="en-US" sz="800" dirty="0" err="1"/>
              <a:t>peopleofpraise.org</a:t>
            </a:r>
            <a:r>
              <a:rPr lang="en-US" sz="800" dirty="0"/>
              <a:t>/media/</a:t>
            </a:r>
            <a:r>
              <a:rPr lang="en-US" sz="800" dirty="0" err="1"/>
              <a:t>thevine</a:t>
            </a:r>
            <a:r>
              <a:rPr lang="en-US" sz="800" dirty="0"/>
              <a:t>/2006-09-10-vine-and-branches.pdf</a:t>
            </a:r>
          </a:p>
          <a:p>
            <a:r>
              <a:rPr lang="en-US" sz="800" dirty="0"/>
              <a:t>https://</a:t>
            </a:r>
            <a:r>
              <a:rPr lang="en-US" sz="800" dirty="0" err="1"/>
              <a:t>web.archive.org</a:t>
            </a:r>
            <a:r>
              <a:rPr lang="en-US" sz="800" dirty="0"/>
              <a:t>/web/20190107081820/https://</a:t>
            </a:r>
            <a:r>
              <a:rPr lang="en-US" sz="800" dirty="0" err="1"/>
              <a:t>peopleofpraise.org</a:t>
            </a:r>
            <a:r>
              <a:rPr lang="en-US" sz="800" dirty="0"/>
              <a:t>/media/</a:t>
            </a:r>
            <a:r>
              <a:rPr lang="en-US" sz="800" dirty="0" err="1"/>
              <a:t>thevine</a:t>
            </a:r>
            <a:r>
              <a:rPr lang="en-US" sz="800" dirty="0"/>
              <a:t>/2006-03-vine-and-branches.pdf</a:t>
            </a:r>
          </a:p>
          <a:p>
            <a:r>
              <a:rPr lang="en-US" sz="800" dirty="0"/>
              <a:t>https://</a:t>
            </a:r>
            <a:r>
              <a:rPr lang="en-US" sz="800" dirty="0" err="1"/>
              <a:t>web.archive.org</a:t>
            </a:r>
            <a:r>
              <a:rPr lang="en-US" sz="800" dirty="0"/>
              <a:t>/web/20190107082349/https://</a:t>
            </a:r>
            <a:r>
              <a:rPr lang="en-US" sz="800" dirty="0" err="1"/>
              <a:t>peopleofpraise.org</a:t>
            </a:r>
            <a:r>
              <a:rPr lang="en-US" sz="800" dirty="0"/>
              <a:t>/media/</a:t>
            </a:r>
            <a:r>
              <a:rPr lang="en-US" sz="800" dirty="0" err="1"/>
              <a:t>thevine</a:t>
            </a:r>
            <a:r>
              <a:rPr lang="en-US" sz="800" dirty="0"/>
              <a:t>/2006-08-vine-and-branches.pdf</a:t>
            </a:r>
          </a:p>
          <a:p>
            <a:r>
              <a:rPr lang="en-US" sz="800" dirty="0"/>
              <a:t>https://</a:t>
            </a:r>
            <a:r>
              <a:rPr lang="en-US" sz="800" dirty="0" err="1"/>
              <a:t>web.archive.org</a:t>
            </a:r>
            <a:r>
              <a:rPr lang="en-US" sz="800" dirty="0"/>
              <a:t>/web/20200920040308/https://</a:t>
            </a:r>
            <a:r>
              <a:rPr lang="en-US" sz="800" dirty="0" err="1"/>
              <a:t>peopleofpraise.org</a:t>
            </a:r>
            <a:r>
              <a:rPr lang="en-US" sz="800" dirty="0"/>
              <a:t>/media/</a:t>
            </a:r>
            <a:r>
              <a:rPr lang="en-US" sz="800" dirty="0" err="1"/>
              <a:t>thevine</a:t>
            </a:r>
            <a:r>
              <a:rPr lang="en-US" sz="800" dirty="0"/>
              <a:t>/2006-12-vine-and-branches.pdf</a:t>
            </a:r>
          </a:p>
          <a:p>
            <a:r>
              <a:rPr lang="en-US" sz="800" dirty="0"/>
              <a:t>https://</a:t>
            </a:r>
            <a:r>
              <a:rPr lang="en-US" sz="800" dirty="0" err="1"/>
              <a:t>web.archive.org</a:t>
            </a:r>
            <a:r>
              <a:rPr lang="en-US" sz="800" dirty="0"/>
              <a:t>/web/20200920040310/https://</a:t>
            </a:r>
            <a:r>
              <a:rPr lang="en-US" sz="800" dirty="0" err="1"/>
              <a:t>peopleofpraise.org</a:t>
            </a:r>
            <a:r>
              <a:rPr lang="en-US" sz="800" dirty="0"/>
              <a:t>/media/</a:t>
            </a:r>
            <a:r>
              <a:rPr lang="en-US" sz="800" dirty="0" err="1"/>
              <a:t>thevine</a:t>
            </a:r>
            <a:r>
              <a:rPr lang="en-US" sz="800" dirty="0"/>
              <a:t>/2006-11-vine-and-branches.pdf</a:t>
            </a:r>
          </a:p>
          <a:p>
            <a:r>
              <a:rPr lang="en-US" sz="800" dirty="0"/>
              <a:t>https://</a:t>
            </a:r>
            <a:r>
              <a:rPr lang="en-US" sz="800" dirty="0" err="1"/>
              <a:t>web.archive.org</a:t>
            </a:r>
            <a:r>
              <a:rPr lang="en-US" sz="800" dirty="0"/>
              <a:t>/web/20200920040312/https://</a:t>
            </a:r>
            <a:r>
              <a:rPr lang="en-US" sz="800" dirty="0" err="1"/>
              <a:t>peopleofpraise.org</a:t>
            </a:r>
            <a:r>
              <a:rPr lang="en-US" sz="800" dirty="0"/>
              <a:t>/media/</a:t>
            </a:r>
            <a:r>
              <a:rPr lang="en-US" sz="800" dirty="0" err="1"/>
              <a:t>thevine</a:t>
            </a:r>
            <a:r>
              <a:rPr lang="en-US" sz="800" dirty="0"/>
              <a:t>/2006-07-vine-and-branches.pdf</a:t>
            </a:r>
          </a:p>
          <a:p>
            <a:r>
              <a:rPr lang="en-US" sz="800" dirty="0"/>
              <a:t>https://</a:t>
            </a:r>
            <a:r>
              <a:rPr lang="en-US" sz="800" dirty="0" err="1"/>
              <a:t>web.archive.org</a:t>
            </a:r>
            <a:r>
              <a:rPr lang="en-US" sz="800" dirty="0"/>
              <a:t>/web/20200920040328/https://</a:t>
            </a:r>
            <a:r>
              <a:rPr lang="en-US" sz="800" dirty="0" err="1"/>
              <a:t>peopleofpraise.org</a:t>
            </a:r>
            <a:r>
              <a:rPr lang="en-US" sz="800" dirty="0"/>
              <a:t>/media/</a:t>
            </a:r>
            <a:r>
              <a:rPr lang="en-US" sz="800" dirty="0" err="1"/>
              <a:t>thevine</a:t>
            </a:r>
            <a:r>
              <a:rPr lang="en-US" sz="800" dirty="0"/>
              <a:t>/2006-08-vine-and-branches.pdf</a:t>
            </a:r>
          </a:p>
          <a:p>
            <a:r>
              <a:rPr lang="en-US" sz="800" dirty="0"/>
              <a:t>https://</a:t>
            </a:r>
            <a:r>
              <a:rPr lang="en-US" sz="800" dirty="0" err="1"/>
              <a:t>web.archive.org</a:t>
            </a:r>
            <a:r>
              <a:rPr lang="en-US" sz="800" dirty="0"/>
              <a:t>/web/20200920040354/https://</a:t>
            </a:r>
            <a:r>
              <a:rPr lang="en-US" sz="800" dirty="0" err="1"/>
              <a:t>peopleofpraise.org</a:t>
            </a:r>
            <a:r>
              <a:rPr lang="en-US" sz="800" dirty="0"/>
              <a:t>/media/</a:t>
            </a:r>
            <a:r>
              <a:rPr lang="en-US" sz="800" dirty="0" err="1"/>
              <a:t>thevine</a:t>
            </a:r>
            <a:r>
              <a:rPr lang="en-US" sz="800" dirty="0"/>
              <a:t>/2006-04-vine-and-branches.pdf</a:t>
            </a:r>
          </a:p>
          <a:p>
            <a:r>
              <a:rPr lang="en-US" sz="800" dirty="0"/>
              <a:t>https://</a:t>
            </a:r>
            <a:r>
              <a:rPr lang="en-US" sz="800" dirty="0" err="1"/>
              <a:t>web.archive.org</a:t>
            </a:r>
            <a:r>
              <a:rPr lang="en-US" sz="800" dirty="0"/>
              <a:t>/web/20200920040400/https://</a:t>
            </a:r>
            <a:r>
              <a:rPr lang="en-US" sz="800" dirty="0" err="1"/>
              <a:t>peopleofpraise.org</a:t>
            </a:r>
            <a:r>
              <a:rPr lang="en-US" sz="800" dirty="0"/>
              <a:t>/media/</a:t>
            </a:r>
            <a:r>
              <a:rPr lang="en-US" sz="800" dirty="0" err="1"/>
              <a:t>thevine</a:t>
            </a:r>
            <a:r>
              <a:rPr lang="en-US" sz="800" dirty="0"/>
              <a:t>/2006-03-vine-and-branches.pdf</a:t>
            </a:r>
          </a:p>
          <a:p>
            <a:r>
              <a:rPr lang="en-US" sz="800" dirty="0"/>
              <a:t>https://</a:t>
            </a:r>
            <a:r>
              <a:rPr lang="en-US" sz="800" dirty="0" err="1"/>
              <a:t>web.archive.org</a:t>
            </a:r>
            <a:r>
              <a:rPr lang="en-US" sz="800" dirty="0"/>
              <a:t>/web/20200920040456/https://</a:t>
            </a:r>
            <a:r>
              <a:rPr lang="en-US" sz="800" dirty="0" err="1"/>
              <a:t>peopleofpraise.org</a:t>
            </a:r>
            <a:r>
              <a:rPr lang="en-US" sz="800" dirty="0"/>
              <a:t>/media/</a:t>
            </a:r>
            <a:r>
              <a:rPr lang="en-US" sz="800" dirty="0" err="1"/>
              <a:t>thevine</a:t>
            </a:r>
            <a:r>
              <a:rPr lang="en-US" sz="800" dirty="0"/>
              <a:t>/2006-09-10-vine-and-branches.pdf</a:t>
            </a:r>
          </a:p>
        </p:txBody>
      </p:sp>
      <p:sp>
        <p:nvSpPr>
          <p:cNvPr id="3" name="Rectangle 2">
            <a:extLst>
              <a:ext uri="{FF2B5EF4-FFF2-40B4-BE49-F238E27FC236}">
                <a16:creationId xmlns:a16="http://schemas.microsoft.com/office/drawing/2014/main" id="{D120C11A-8D6F-9B44-8606-052AE5794EB2}"/>
              </a:ext>
            </a:extLst>
          </p:cNvPr>
          <p:cNvSpPr/>
          <p:nvPr/>
        </p:nvSpPr>
        <p:spPr>
          <a:xfrm>
            <a:off x="838200" y="4090987"/>
            <a:ext cx="5121166" cy="1384995"/>
          </a:xfrm>
          <a:prstGeom prst="rect">
            <a:avLst/>
          </a:prstGeom>
        </p:spPr>
        <p:txBody>
          <a:bodyPr wrap="square">
            <a:spAutoFit/>
          </a:bodyPr>
          <a:lstStyle/>
          <a:p>
            <a:r>
              <a:rPr lang="en-US" dirty="0"/>
              <a:t>curl -s "http://</a:t>
            </a:r>
            <a:r>
              <a:rPr lang="en-US" dirty="0" err="1"/>
              <a:t>web.archive.org</a:t>
            </a:r>
            <a:r>
              <a:rPr lang="en-US" dirty="0"/>
              <a:t>/cdx/search/</a:t>
            </a:r>
            <a:r>
              <a:rPr lang="en-US" dirty="0" err="1"/>
              <a:t>cdx?url</a:t>
            </a:r>
            <a:r>
              <a:rPr lang="en-US" dirty="0"/>
              <a:t>=</a:t>
            </a:r>
            <a:r>
              <a:rPr lang="en-US" dirty="0" err="1"/>
              <a:t>peopleofpraise.org</a:t>
            </a:r>
            <a:r>
              <a:rPr lang="en-US" dirty="0"/>
              <a:t>/</a:t>
            </a:r>
            <a:r>
              <a:rPr lang="en-US" dirty="0" err="1"/>
              <a:t>media&amp;matchType</a:t>
            </a:r>
            <a:r>
              <a:rPr lang="en-US" dirty="0"/>
              <a:t>=prefix" | sort -k 2 | awk '{print "https://</a:t>
            </a:r>
            <a:r>
              <a:rPr lang="en-US" dirty="0" err="1"/>
              <a:t>web.archive.org</a:t>
            </a:r>
            <a:r>
              <a:rPr lang="en-US" dirty="0"/>
              <a:t>/web/" $2 "/" $3};' | grep pdf | grep 2006</a:t>
            </a:r>
          </a:p>
          <a:p>
            <a:br>
              <a:rPr lang="en-US" dirty="0"/>
            </a:br>
            <a:endParaRPr lang="en-US" dirty="0"/>
          </a:p>
        </p:txBody>
      </p:sp>
    </p:spTree>
    <p:extLst>
      <p:ext uri="{BB962C8B-B14F-4D97-AF65-F5344CB8AC3E}">
        <p14:creationId xmlns:p14="http://schemas.microsoft.com/office/powerpoint/2010/main" val="1780513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84" name="Google Shape;184;p11"/>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2006 magazine story about Barrett’s parents that referred to Linda Coney as a “handmaid”</a:t>
            </a:r>
            <a:endParaRPr b="1" dirty="0"/>
          </a:p>
        </p:txBody>
      </p:sp>
      <p:sp>
        <p:nvSpPr>
          <p:cNvPr id="185" name="Google Shape;18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4" name="Rectangle 3">
            <a:extLst>
              <a:ext uri="{FF2B5EF4-FFF2-40B4-BE49-F238E27FC236}">
                <a16:creationId xmlns:a16="http://schemas.microsoft.com/office/drawing/2014/main" id="{F15FC454-1C4C-EB42-AC57-D2C1EE7EB92E}"/>
              </a:ext>
            </a:extLst>
          </p:cNvPr>
          <p:cNvSpPr/>
          <p:nvPr/>
        </p:nvSpPr>
        <p:spPr>
          <a:xfrm>
            <a:off x="6427706" y="582067"/>
            <a:ext cx="5921949" cy="5693866"/>
          </a:xfrm>
          <a:prstGeom prst="rect">
            <a:avLst/>
          </a:prstGeom>
        </p:spPr>
        <p:txBody>
          <a:bodyPr wrap="square">
            <a:spAutoFit/>
          </a:bodyPr>
          <a:lstStyle/>
          <a:p>
            <a:r>
              <a:rPr lang="en-US" sz="700" dirty="0"/>
              <a:t>curl -s "http://</a:t>
            </a:r>
            <a:r>
              <a:rPr lang="en-US" sz="700" dirty="0" err="1"/>
              <a:t>web.archive.org</a:t>
            </a:r>
            <a:r>
              <a:rPr lang="en-US" sz="700" dirty="0"/>
              <a:t>/cdx/search/</a:t>
            </a:r>
            <a:r>
              <a:rPr lang="en-US" sz="700" dirty="0" err="1"/>
              <a:t>cdx?url</a:t>
            </a:r>
            <a:r>
              <a:rPr lang="en-US" sz="700" dirty="0"/>
              <a:t>=</a:t>
            </a:r>
            <a:r>
              <a:rPr lang="en-US" sz="700" dirty="0" err="1"/>
              <a:t>peopleofpraise.org</a:t>
            </a:r>
            <a:r>
              <a:rPr lang="en-US" sz="700" dirty="0"/>
              <a:t>/</a:t>
            </a:r>
            <a:r>
              <a:rPr lang="en-US" sz="700" dirty="0" err="1"/>
              <a:t>media&amp;matchType</a:t>
            </a:r>
            <a:r>
              <a:rPr lang="en-US" sz="700" dirty="0"/>
              <a:t>=prefix" | sort -k 2 | awk '{print "https://</a:t>
            </a:r>
            <a:r>
              <a:rPr lang="en-US" sz="700" dirty="0" err="1"/>
              <a:t>web.archive.org</a:t>
            </a:r>
            <a:r>
              <a:rPr lang="en-US" sz="700" dirty="0"/>
              <a:t>/web/" $2 "/" $3};' | grep pdf | grep 06  </a:t>
            </a:r>
          </a:p>
          <a:p>
            <a:br>
              <a:rPr lang="en-US" sz="700" dirty="0"/>
            </a:br>
            <a:endParaRPr lang="en-US" sz="700" dirty="0"/>
          </a:p>
          <a:p>
            <a:r>
              <a:rPr lang="en-US" sz="700" dirty="0"/>
              <a:t>https://</a:t>
            </a:r>
            <a:r>
              <a:rPr lang="en-US" sz="700" dirty="0" err="1"/>
              <a:t>web.archive.org</a:t>
            </a:r>
            <a:r>
              <a:rPr lang="en-US" sz="700" dirty="0"/>
              <a:t>/web/20151018015735/http://</a:t>
            </a:r>
            <a:r>
              <a:rPr lang="en-US" sz="700" dirty="0" err="1"/>
              <a:t>peopleofpraise.org</a:t>
            </a:r>
            <a:r>
              <a:rPr lang="en-US" sz="700" dirty="0"/>
              <a:t>/media/</a:t>
            </a:r>
            <a:r>
              <a:rPr lang="en-US" sz="700" dirty="0" err="1"/>
              <a:t>thevine</a:t>
            </a:r>
            <a:r>
              <a:rPr lang="en-US" sz="700" dirty="0"/>
              <a:t>/2006-04-vine-and-branches.pdf</a:t>
            </a:r>
          </a:p>
          <a:p>
            <a:r>
              <a:rPr lang="en-US" sz="700" dirty="0"/>
              <a:t>https://</a:t>
            </a:r>
            <a:r>
              <a:rPr lang="en-US" sz="700" dirty="0" err="1"/>
              <a:t>web.archive.org</a:t>
            </a:r>
            <a:r>
              <a:rPr lang="en-US" sz="700" dirty="0"/>
              <a:t>/web/20151018020506/http://</a:t>
            </a:r>
            <a:r>
              <a:rPr lang="en-US" sz="700" dirty="0" err="1"/>
              <a:t>peopleofpraise.org</a:t>
            </a:r>
            <a:r>
              <a:rPr lang="en-US" sz="700" dirty="0"/>
              <a:t>/media/</a:t>
            </a:r>
            <a:r>
              <a:rPr lang="en-US" sz="700" dirty="0" err="1"/>
              <a:t>thevine</a:t>
            </a:r>
            <a:r>
              <a:rPr lang="en-US" sz="700" dirty="0"/>
              <a:t>/2012-spring-vine-and-branches.pdf</a:t>
            </a:r>
          </a:p>
          <a:p>
            <a:r>
              <a:rPr lang="en-US" sz="700" dirty="0"/>
              <a:t>https://</a:t>
            </a:r>
            <a:r>
              <a:rPr lang="en-US" sz="700" dirty="0" err="1"/>
              <a:t>web.archive.org</a:t>
            </a:r>
            <a:r>
              <a:rPr lang="en-US" sz="700" dirty="0"/>
              <a:t>/web/20151018020633/http://</a:t>
            </a:r>
            <a:r>
              <a:rPr lang="en-US" sz="700" dirty="0" err="1"/>
              <a:t>peopleofpraise.org</a:t>
            </a:r>
            <a:r>
              <a:rPr lang="en-US" sz="700" dirty="0"/>
              <a:t>/media/</a:t>
            </a:r>
            <a:r>
              <a:rPr lang="en-US" sz="700" dirty="0" err="1"/>
              <a:t>thevine</a:t>
            </a:r>
            <a:r>
              <a:rPr lang="en-US" sz="700" dirty="0"/>
              <a:t>/2010-summer-vine-and-branches.pdf</a:t>
            </a:r>
          </a:p>
          <a:p>
            <a:r>
              <a:rPr lang="en-US" sz="700" dirty="0"/>
              <a:t>https://</a:t>
            </a:r>
            <a:r>
              <a:rPr lang="en-US" sz="700" dirty="0" err="1"/>
              <a:t>web.archive.org</a:t>
            </a:r>
            <a:r>
              <a:rPr lang="en-US" sz="700" dirty="0"/>
              <a:t>/web/20151018020922/http://</a:t>
            </a:r>
            <a:r>
              <a:rPr lang="en-US" sz="700" dirty="0" err="1"/>
              <a:t>peopleofpraise.org</a:t>
            </a:r>
            <a:r>
              <a:rPr lang="en-US" sz="700" dirty="0"/>
              <a:t>/media/</a:t>
            </a:r>
            <a:r>
              <a:rPr lang="en-US" sz="700" dirty="0" err="1"/>
              <a:t>thevine</a:t>
            </a:r>
            <a:r>
              <a:rPr lang="en-US" sz="700" dirty="0"/>
              <a:t>/2006-12-vine-and-branches.pdf</a:t>
            </a:r>
          </a:p>
          <a:p>
            <a:r>
              <a:rPr lang="en-US" sz="700" dirty="0"/>
              <a:t>https://</a:t>
            </a:r>
            <a:r>
              <a:rPr lang="en-US" sz="700" dirty="0" err="1"/>
              <a:t>web.archive.org</a:t>
            </a:r>
            <a:r>
              <a:rPr lang="en-US" sz="700" dirty="0"/>
              <a:t>/web/20151018072806/http://</a:t>
            </a:r>
            <a:r>
              <a:rPr lang="en-US" sz="700" dirty="0" err="1"/>
              <a:t>peopleofpraise.org</a:t>
            </a:r>
            <a:r>
              <a:rPr lang="en-US" sz="700" dirty="0"/>
              <a:t>/media/</a:t>
            </a:r>
            <a:r>
              <a:rPr lang="en-US" sz="700" dirty="0" err="1"/>
              <a:t>thevine</a:t>
            </a:r>
            <a:r>
              <a:rPr lang="en-US" sz="700" dirty="0"/>
              <a:t>/2006-03-vine-and-branches.pdf</a:t>
            </a:r>
          </a:p>
          <a:p>
            <a:r>
              <a:rPr lang="en-US" sz="700" dirty="0"/>
              <a:t>https://</a:t>
            </a:r>
            <a:r>
              <a:rPr lang="en-US" sz="700" dirty="0" err="1"/>
              <a:t>web.archive.org</a:t>
            </a:r>
            <a:r>
              <a:rPr lang="en-US" sz="700" dirty="0"/>
              <a:t>/web/20151018073008/http://</a:t>
            </a:r>
            <a:r>
              <a:rPr lang="en-US" sz="700" dirty="0" err="1"/>
              <a:t>peopleofpraise.org</a:t>
            </a:r>
            <a:r>
              <a:rPr lang="en-US" sz="700" dirty="0"/>
              <a:t>/media/</a:t>
            </a:r>
            <a:r>
              <a:rPr lang="en-US" sz="700" dirty="0" err="1"/>
              <a:t>thevine</a:t>
            </a:r>
            <a:r>
              <a:rPr lang="en-US" sz="700" dirty="0"/>
              <a:t>/2008-06-vine-and-branches.pdf</a:t>
            </a:r>
          </a:p>
          <a:p>
            <a:r>
              <a:rPr lang="en-US" sz="700" dirty="0"/>
              <a:t>https://</a:t>
            </a:r>
            <a:r>
              <a:rPr lang="en-US" sz="700" dirty="0" err="1"/>
              <a:t>web.archive.org</a:t>
            </a:r>
            <a:r>
              <a:rPr lang="en-US" sz="700" dirty="0"/>
              <a:t>/web/20151018074202/http://</a:t>
            </a:r>
            <a:r>
              <a:rPr lang="en-US" sz="700" dirty="0" err="1"/>
              <a:t>peopleofpraise.org</a:t>
            </a:r>
            <a:r>
              <a:rPr lang="en-US" sz="700" dirty="0"/>
              <a:t>/media/main/</a:t>
            </a:r>
            <a:r>
              <a:rPr lang="en-US" sz="700" dirty="0" err="1"/>
              <a:t>vb</a:t>
            </a:r>
            <a:r>
              <a:rPr lang="en-US" sz="700" dirty="0"/>
              <a:t>/add/January06VB.pdf</a:t>
            </a:r>
          </a:p>
          <a:p>
            <a:r>
              <a:rPr lang="en-US" sz="700" dirty="0"/>
              <a:t>https://</a:t>
            </a:r>
            <a:r>
              <a:rPr lang="en-US" sz="700" dirty="0" err="1"/>
              <a:t>web.archive.org</a:t>
            </a:r>
            <a:r>
              <a:rPr lang="en-US" sz="700" dirty="0"/>
              <a:t>/web/20151018074252/http://</a:t>
            </a:r>
            <a:r>
              <a:rPr lang="en-US" sz="700" dirty="0" err="1"/>
              <a:t>peopleofpraise.org</a:t>
            </a:r>
            <a:r>
              <a:rPr lang="en-US" sz="700" dirty="0"/>
              <a:t>/media/</a:t>
            </a:r>
            <a:r>
              <a:rPr lang="en-US" sz="700" dirty="0" err="1"/>
              <a:t>thevine</a:t>
            </a:r>
            <a:r>
              <a:rPr lang="en-US" sz="700" dirty="0"/>
              <a:t>/2006-08-vine-and-branches.pdf</a:t>
            </a:r>
          </a:p>
          <a:p>
            <a:r>
              <a:rPr lang="en-US" sz="700" dirty="0"/>
              <a:t>https://</a:t>
            </a:r>
            <a:r>
              <a:rPr lang="en-US" sz="700" dirty="0" err="1"/>
              <a:t>web.archive.org</a:t>
            </a:r>
            <a:r>
              <a:rPr lang="en-US" sz="700" dirty="0"/>
              <a:t>/web/20151018074304/http://</a:t>
            </a:r>
            <a:r>
              <a:rPr lang="en-US" sz="700" dirty="0" err="1"/>
              <a:t>peopleofpraise.org</a:t>
            </a:r>
            <a:r>
              <a:rPr lang="en-US" sz="700" dirty="0"/>
              <a:t>/media/</a:t>
            </a:r>
            <a:r>
              <a:rPr lang="en-US" sz="700" dirty="0" err="1"/>
              <a:t>thevine</a:t>
            </a:r>
            <a:r>
              <a:rPr lang="en-US" sz="700" dirty="0"/>
              <a:t>/2006-09-10-vine-and-branches.pdf</a:t>
            </a:r>
          </a:p>
          <a:p>
            <a:r>
              <a:rPr lang="en-US" sz="700" dirty="0"/>
              <a:t>https://</a:t>
            </a:r>
            <a:r>
              <a:rPr lang="en-US" sz="700" dirty="0" err="1"/>
              <a:t>web.archive.org</a:t>
            </a:r>
            <a:r>
              <a:rPr lang="en-US" sz="700" dirty="0"/>
              <a:t>/web/20151018074358/http://</a:t>
            </a:r>
            <a:r>
              <a:rPr lang="en-US" sz="700" dirty="0" err="1"/>
              <a:t>peopleofpraise.org</a:t>
            </a:r>
            <a:r>
              <a:rPr lang="en-US" sz="700" dirty="0"/>
              <a:t>/media/</a:t>
            </a:r>
            <a:r>
              <a:rPr lang="en-US" sz="700" dirty="0" err="1"/>
              <a:t>thevine</a:t>
            </a:r>
            <a:r>
              <a:rPr lang="en-US" sz="700" dirty="0"/>
              <a:t>/2006-05-vine-and-branches.pdf</a:t>
            </a:r>
          </a:p>
          <a:p>
            <a:r>
              <a:rPr lang="en-US" sz="700" dirty="0"/>
              <a:t>https://</a:t>
            </a:r>
            <a:r>
              <a:rPr lang="en-US" sz="700" dirty="0" err="1"/>
              <a:t>web.archive.org</a:t>
            </a:r>
            <a:r>
              <a:rPr lang="en-US" sz="700" dirty="0"/>
              <a:t>/web/20151018081950/http://</a:t>
            </a:r>
            <a:r>
              <a:rPr lang="en-US" sz="700" dirty="0" err="1"/>
              <a:t>peopleofpraise.org</a:t>
            </a:r>
            <a:r>
              <a:rPr lang="en-US" sz="700" dirty="0"/>
              <a:t>/media/</a:t>
            </a:r>
            <a:r>
              <a:rPr lang="en-US" sz="700" dirty="0" err="1"/>
              <a:t>thevine</a:t>
            </a:r>
            <a:r>
              <a:rPr lang="en-US" sz="700" dirty="0"/>
              <a:t>/2009-05-06-vine-and-branches.pdf</a:t>
            </a:r>
          </a:p>
          <a:p>
            <a:r>
              <a:rPr lang="en-US" sz="700" dirty="0"/>
              <a:t>https://</a:t>
            </a:r>
            <a:r>
              <a:rPr lang="en-US" sz="700" dirty="0" err="1"/>
              <a:t>web.archive.org</a:t>
            </a:r>
            <a:r>
              <a:rPr lang="en-US" sz="700" dirty="0"/>
              <a:t>/web/20151018082033/http://</a:t>
            </a:r>
            <a:r>
              <a:rPr lang="en-US" sz="700" dirty="0" err="1"/>
              <a:t>peopleofpraise.org</a:t>
            </a:r>
            <a:r>
              <a:rPr lang="en-US" sz="700" dirty="0"/>
              <a:t>/media/</a:t>
            </a:r>
            <a:r>
              <a:rPr lang="en-US" sz="700" dirty="0" err="1"/>
              <a:t>thevine</a:t>
            </a:r>
            <a:r>
              <a:rPr lang="en-US" sz="700" dirty="0"/>
              <a:t>/2006-07-vine-and-branches.pdf</a:t>
            </a:r>
          </a:p>
          <a:p>
            <a:r>
              <a:rPr lang="en-US" sz="700" dirty="0"/>
              <a:t>https://</a:t>
            </a:r>
            <a:r>
              <a:rPr lang="en-US" sz="700" dirty="0" err="1"/>
              <a:t>web.archive.org</a:t>
            </a:r>
            <a:r>
              <a:rPr lang="en-US" sz="700" dirty="0"/>
              <a:t>/web/20151018082040/http://</a:t>
            </a:r>
            <a:r>
              <a:rPr lang="en-US" sz="700" dirty="0" err="1"/>
              <a:t>peopleofpraise.org</a:t>
            </a:r>
            <a:r>
              <a:rPr lang="en-US" sz="700" dirty="0"/>
              <a:t>/media/</a:t>
            </a:r>
            <a:r>
              <a:rPr lang="en-US" sz="700" dirty="0" err="1"/>
              <a:t>thevine</a:t>
            </a:r>
            <a:r>
              <a:rPr lang="en-US" sz="700" dirty="0"/>
              <a:t>/2006-11-vine-and-branches.pdf</a:t>
            </a:r>
          </a:p>
          <a:p>
            <a:r>
              <a:rPr lang="en-US" sz="700" dirty="0"/>
              <a:t>https://</a:t>
            </a:r>
            <a:r>
              <a:rPr lang="en-US" sz="700" dirty="0" err="1"/>
              <a:t>web.archive.org</a:t>
            </a:r>
            <a:r>
              <a:rPr lang="en-US" sz="700" dirty="0"/>
              <a:t>/web/20160412062302/http://peopleofpraise.org:80/media/page/page/37/change/pledge%20card%20mission%20fund%20for%20web.pdf</a:t>
            </a:r>
          </a:p>
          <a:p>
            <a:r>
              <a:rPr lang="en-US" sz="700" dirty="0"/>
              <a:t>https://</a:t>
            </a:r>
            <a:r>
              <a:rPr lang="en-US" sz="700" dirty="0" err="1"/>
              <a:t>web.archive.org</a:t>
            </a:r>
            <a:r>
              <a:rPr lang="en-US" sz="700" dirty="0"/>
              <a:t>/web/20170304180232/http://</a:t>
            </a:r>
            <a:r>
              <a:rPr lang="en-US" sz="700" dirty="0" err="1"/>
              <a:t>peopleofpraise.org</a:t>
            </a:r>
            <a:r>
              <a:rPr lang="en-US" sz="700" dirty="0"/>
              <a:t>/media/main/</a:t>
            </a:r>
            <a:r>
              <a:rPr lang="en-US" sz="700" dirty="0" err="1"/>
              <a:t>vb</a:t>
            </a:r>
            <a:r>
              <a:rPr lang="en-US" sz="700" dirty="0"/>
              <a:t>/add/January06VB.pdf</a:t>
            </a:r>
          </a:p>
          <a:p>
            <a:r>
              <a:rPr lang="en-US" sz="700" dirty="0"/>
              <a:t>https://</a:t>
            </a:r>
            <a:r>
              <a:rPr lang="en-US" sz="700" dirty="0" err="1"/>
              <a:t>web.archive.org</a:t>
            </a:r>
            <a:r>
              <a:rPr lang="en-US" sz="700" dirty="0"/>
              <a:t>/web/20170304180427/http://</a:t>
            </a:r>
            <a:r>
              <a:rPr lang="en-US" sz="700" dirty="0" err="1"/>
              <a:t>peopleofpraise.org</a:t>
            </a:r>
            <a:r>
              <a:rPr lang="en-US" sz="700" dirty="0"/>
              <a:t>/media/</a:t>
            </a:r>
            <a:r>
              <a:rPr lang="en-US" sz="700" dirty="0" err="1"/>
              <a:t>thevine</a:t>
            </a:r>
            <a:r>
              <a:rPr lang="en-US" sz="700" dirty="0"/>
              <a:t>/2006-04-vine-and-branches.pdf</a:t>
            </a:r>
          </a:p>
          <a:p>
            <a:r>
              <a:rPr lang="en-US" sz="700" dirty="0"/>
              <a:t>https://</a:t>
            </a:r>
            <a:r>
              <a:rPr lang="en-US" sz="700" dirty="0" err="1"/>
              <a:t>web.archive.org</a:t>
            </a:r>
            <a:r>
              <a:rPr lang="en-US" sz="700" dirty="0"/>
              <a:t>/web/20170304181606/http://</a:t>
            </a:r>
            <a:r>
              <a:rPr lang="en-US" sz="700" dirty="0" err="1"/>
              <a:t>peopleofpraise.org</a:t>
            </a:r>
            <a:r>
              <a:rPr lang="en-US" sz="700" dirty="0"/>
              <a:t>/media/</a:t>
            </a:r>
            <a:r>
              <a:rPr lang="en-US" sz="700" dirty="0" err="1"/>
              <a:t>thevine</a:t>
            </a:r>
            <a:r>
              <a:rPr lang="en-US" sz="700" dirty="0"/>
              <a:t>/2009-03-04-vine-and-branches.pdf</a:t>
            </a:r>
          </a:p>
          <a:p>
            <a:r>
              <a:rPr lang="en-US" sz="700" dirty="0"/>
              <a:t>https://</a:t>
            </a:r>
            <a:r>
              <a:rPr lang="en-US" sz="700" dirty="0" err="1"/>
              <a:t>web.archive.org</a:t>
            </a:r>
            <a:r>
              <a:rPr lang="en-US" sz="700" dirty="0"/>
              <a:t>/web/20170304182428/http://</a:t>
            </a:r>
            <a:r>
              <a:rPr lang="en-US" sz="700" dirty="0" err="1"/>
              <a:t>peopleofpraise.org</a:t>
            </a:r>
            <a:r>
              <a:rPr lang="en-US" sz="700" dirty="0"/>
              <a:t>/media/</a:t>
            </a:r>
            <a:r>
              <a:rPr lang="en-US" sz="700" dirty="0" err="1"/>
              <a:t>thevine</a:t>
            </a:r>
            <a:r>
              <a:rPr lang="en-US" sz="700" dirty="0"/>
              <a:t>/2006-12-vine-and-branches.pdf</a:t>
            </a:r>
          </a:p>
          <a:p>
            <a:r>
              <a:rPr lang="en-US" sz="700" dirty="0"/>
              <a:t>https://</a:t>
            </a:r>
            <a:r>
              <a:rPr lang="en-US" sz="700" dirty="0" err="1"/>
              <a:t>web.archive.org</a:t>
            </a:r>
            <a:r>
              <a:rPr lang="en-US" sz="700" dirty="0"/>
              <a:t>/web/20170304194641/http://</a:t>
            </a:r>
            <a:r>
              <a:rPr lang="en-US" sz="700" dirty="0" err="1"/>
              <a:t>peopleofpraise.org</a:t>
            </a:r>
            <a:r>
              <a:rPr lang="en-US" sz="700" dirty="0"/>
              <a:t>/media/</a:t>
            </a:r>
            <a:r>
              <a:rPr lang="en-US" sz="700" dirty="0" err="1"/>
              <a:t>thevine</a:t>
            </a:r>
            <a:r>
              <a:rPr lang="en-US" sz="700" dirty="0"/>
              <a:t>/2009-05-06-vine-and-branches.pdf</a:t>
            </a:r>
          </a:p>
          <a:p>
            <a:r>
              <a:rPr lang="en-US" sz="700" dirty="0"/>
              <a:t>https://</a:t>
            </a:r>
            <a:r>
              <a:rPr lang="en-US" sz="700" dirty="0" err="1"/>
              <a:t>web.archive.org</a:t>
            </a:r>
            <a:r>
              <a:rPr lang="en-US" sz="700" dirty="0"/>
              <a:t>/web/20170304213116/http://</a:t>
            </a:r>
            <a:r>
              <a:rPr lang="en-US" sz="700" dirty="0" err="1"/>
              <a:t>peopleofpraise.org</a:t>
            </a:r>
            <a:r>
              <a:rPr lang="en-US" sz="700" dirty="0"/>
              <a:t>/media/</a:t>
            </a:r>
            <a:r>
              <a:rPr lang="en-US" sz="700" dirty="0" err="1"/>
              <a:t>thevine</a:t>
            </a:r>
            <a:r>
              <a:rPr lang="en-US" sz="700" dirty="0"/>
              <a:t>/2006-03-vine-and-branches.pdf</a:t>
            </a:r>
          </a:p>
          <a:p>
            <a:r>
              <a:rPr lang="en-US" sz="700" dirty="0"/>
              <a:t>https://</a:t>
            </a:r>
            <a:r>
              <a:rPr lang="en-US" sz="700" dirty="0" err="1"/>
              <a:t>web.archive.org</a:t>
            </a:r>
            <a:r>
              <a:rPr lang="en-US" sz="700" dirty="0"/>
              <a:t>/web/20170304213753/http://</a:t>
            </a:r>
            <a:r>
              <a:rPr lang="en-US" sz="700" dirty="0" err="1"/>
              <a:t>peopleofpraise.org</a:t>
            </a:r>
            <a:r>
              <a:rPr lang="en-US" sz="700" dirty="0"/>
              <a:t>/media/</a:t>
            </a:r>
            <a:r>
              <a:rPr lang="en-US" sz="700" dirty="0" err="1"/>
              <a:t>thevine</a:t>
            </a:r>
            <a:r>
              <a:rPr lang="en-US" sz="700" dirty="0"/>
              <a:t>/2006-05-vine-and-branches.pdf</a:t>
            </a:r>
          </a:p>
          <a:p>
            <a:r>
              <a:rPr lang="en-US" sz="700" dirty="0"/>
              <a:t>https://</a:t>
            </a:r>
            <a:r>
              <a:rPr lang="en-US" sz="700" dirty="0" err="1"/>
              <a:t>web.archive.org</a:t>
            </a:r>
            <a:r>
              <a:rPr lang="en-US" sz="700" dirty="0"/>
              <a:t>/web/20170304221853/http://</a:t>
            </a:r>
            <a:r>
              <a:rPr lang="en-US" sz="700" dirty="0" err="1"/>
              <a:t>peopleofpraise.org</a:t>
            </a:r>
            <a:r>
              <a:rPr lang="en-US" sz="700" dirty="0"/>
              <a:t>/media/</a:t>
            </a:r>
            <a:r>
              <a:rPr lang="en-US" sz="700" dirty="0" err="1"/>
              <a:t>thevine</a:t>
            </a:r>
            <a:r>
              <a:rPr lang="en-US" sz="700" dirty="0"/>
              <a:t>/2008-06-vine-and-branches.pdf</a:t>
            </a:r>
          </a:p>
          <a:p>
            <a:r>
              <a:rPr lang="en-US" sz="700" dirty="0"/>
              <a:t>https://</a:t>
            </a:r>
            <a:r>
              <a:rPr lang="en-US" sz="700" dirty="0" err="1"/>
              <a:t>web.archive.org</a:t>
            </a:r>
            <a:r>
              <a:rPr lang="en-US" sz="700" dirty="0"/>
              <a:t>/web/20170305001527/http://</a:t>
            </a:r>
            <a:r>
              <a:rPr lang="en-US" sz="700" dirty="0" err="1"/>
              <a:t>peopleofpraise.org</a:t>
            </a:r>
            <a:r>
              <a:rPr lang="en-US" sz="700" dirty="0"/>
              <a:t>/media/</a:t>
            </a:r>
            <a:r>
              <a:rPr lang="en-US" sz="700" dirty="0" err="1"/>
              <a:t>thevine</a:t>
            </a:r>
            <a:r>
              <a:rPr lang="en-US" sz="700" dirty="0"/>
              <a:t>/2006-08-vine-and-branches.pdf</a:t>
            </a:r>
          </a:p>
          <a:p>
            <a:r>
              <a:rPr lang="en-US" sz="700" dirty="0"/>
              <a:t>https://</a:t>
            </a:r>
            <a:r>
              <a:rPr lang="en-US" sz="700" dirty="0" err="1"/>
              <a:t>web.archive.org</a:t>
            </a:r>
            <a:r>
              <a:rPr lang="en-US" sz="700" dirty="0"/>
              <a:t>/web/20170305001544/http://</a:t>
            </a:r>
            <a:r>
              <a:rPr lang="en-US" sz="700" dirty="0" err="1"/>
              <a:t>peopleofpraise.org</a:t>
            </a:r>
            <a:r>
              <a:rPr lang="en-US" sz="700" dirty="0"/>
              <a:t>/media/</a:t>
            </a:r>
            <a:r>
              <a:rPr lang="en-US" sz="700" dirty="0" err="1"/>
              <a:t>thevine</a:t>
            </a:r>
            <a:r>
              <a:rPr lang="en-US" sz="700" dirty="0"/>
              <a:t>/2006-09-10-vine-and-branches.pdf</a:t>
            </a:r>
          </a:p>
          <a:p>
            <a:r>
              <a:rPr lang="en-US" sz="700" dirty="0"/>
              <a:t>https://</a:t>
            </a:r>
            <a:r>
              <a:rPr lang="en-US" sz="700" dirty="0" err="1"/>
              <a:t>web.archive.org</a:t>
            </a:r>
            <a:r>
              <a:rPr lang="en-US" sz="700" dirty="0"/>
              <a:t>/web/20170305001622/http://</a:t>
            </a:r>
            <a:r>
              <a:rPr lang="en-US" sz="700" dirty="0" err="1"/>
              <a:t>peopleofpraise.org</a:t>
            </a:r>
            <a:r>
              <a:rPr lang="en-US" sz="700" dirty="0"/>
              <a:t>/media/</a:t>
            </a:r>
            <a:r>
              <a:rPr lang="en-US" sz="700" dirty="0" err="1"/>
              <a:t>thevine</a:t>
            </a:r>
            <a:r>
              <a:rPr lang="en-US" sz="700" dirty="0"/>
              <a:t>/2006-11-vine-and-branches.pdf</a:t>
            </a:r>
          </a:p>
          <a:p>
            <a:r>
              <a:rPr lang="en-US" sz="700" dirty="0"/>
              <a:t>https://</a:t>
            </a:r>
            <a:r>
              <a:rPr lang="en-US" sz="700" dirty="0" err="1"/>
              <a:t>web.archive.org</a:t>
            </a:r>
            <a:r>
              <a:rPr lang="en-US" sz="700" dirty="0"/>
              <a:t>/web/20170305013217/http://</a:t>
            </a:r>
            <a:r>
              <a:rPr lang="en-US" sz="700" dirty="0" err="1"/>
              <a:t>peopleofpraise.org</a:t>
            </a:r>
            <a:r>
              <a:rPr lang="en-US" sz="700" dirty="0"/>
              <a:t>/media/</a:t>
            </a:r>
            <a:r>
              <a:rPr lang="en-US" sz="700" dirty="0" err="1"/>
              <a:t>thevine</a:t>
            </a:r>
            <a:r>
              <a:rPr lang="en-US" sz="700" dirty="0"/>
              <a:t>/2006-07-vine-and-branches.pdf</a:t>
            </a:r>
          </a:p>
          <a:p>
            <a:r>
              <a:rPr lang="en-US" sz="700" dirty="0"/>
              <a:t>https://</a:t>
            </a:r>
            <a:r>
              <a:rPr lang="en-US" sz="700" dirty="0" err="1"/>
              <a:t>web.archive.org</a:t>
            </a:r>
            <a:r>
              <a:rPr lang="en-US" sz="700" dirty="0"/>
              <a:t>/web/20170305064111/http://</a:t>
            </a:r>
            <a:r>
              <a:rPr lang="en-US" sz="700" dirty="0" err="1"/>
              <a:t>peopleofpraise.org</a:t>
            </a:r>
            <a:r>
              <a:rPr lang="en-US" sz="700" dirty="0"/>
              <a:t>/media/</a:t>
            </a:r>
            <a:r>
              <a:rPr lang="en-US" sz="700" dirty="0" err="1"/>
              <a:t>thevine</a:t>
            </a:r>
            <a:r>
              <a:rPr lang="en-US" sz="700" dirty="0"/>
              <a:t>/2008-10-11-vine-and-branches.pdf</a:t>
            </a:r>
          </a:p>
          <a:p>
            <a:r>
              <a:rPr lang="en-US" sz="700" dirty="0"/>
              <a:t>https://</a:t>
            </a:r>
            <a:r>
              <a:rPr lang="en-US" sz="700" dirty="0" err="1"/>
              <a:t>web.archive.org</a:t>
            </a:r>
            <a:r>
              <a:rPr lang="en-US" sz="700" dirty="0"/>
              <a:t>/web/20170305064117/http://</a:t>
            </a:r>
            <a:r>
              <a:rPr lang="en-US" sz="700" dirty="0" err="1"/>
              <a:t>peopleofpraise.org</a:t>
            </a:r>
            <a:r>
              <a:rPr lang="en-US" sz="700" dirty="0"/>
              <a:t>/media/main/</a:t>
            </a:r>
            <a:r>
              <a:rPr lang="en-US" sz="700" dirty="0" err="1"/>
              <a:t>vb</a:t>
            </a:r>
            <a:r>
              <a:rPr lang="en-US" sz="700" dirty="0"/>
              <a:t>/add/Dec2005VB.pdf</a:t>
            </a:r>
          </a:p>
          <a:p>
            <a:r>
              <a:rPr lang="en-US" sz="700" dirty="0"/>
              <a:t>https://</a:t>
            </a:r>
            <a:r>
              <a:rPr lang="en-US" sz="700" dirty="0" err="1"/>
              <a:t>web.archive.org</a:t>
            </a:r>
            <a:r>
              <a:rPr lang="en-US" sz="700" dirty="0"/>
              <a:t>/web/20190107070137/https://</a:t>
            </a:r>
            <a:r>
              <a:rPr lang="en-US" sz="700" dirty="0" err="1"/>
              <a:t>peopleofpraise.org</a:t>
            </a:r>
            <a:r>
              <a:rPr lang="en-US" sz="700" dirty="0"/>
              <a:t>/media/main/</a:t>
            </a:r>
            <a:r>
              <a:rPr lang="en-US" sz="700" dirty="0" err="1"/>
              <a:t>vb</a:t>
            </a:r>
            <a:r>
              <a:rPr lang="en-US" sz="700" dirty="0"/>
              <a:t>/add/January06VB.pdf</a:t>
            </a:r>
          </a:p>
          <a:p>
            <a:r>
              <a:rPr lang="en-US" sz="700" dirty="0"/>
              <a:t>https://</a:t>
            </a:r>
            <a:r>
              <a:rPr lang="en-US" sz="700" dirty="0" err="1"/>
              <a:t>web.archive.org</a:t>
            </a:r>
            <a:r>
              <a:rPr lang="en-US" sz="700" dirty="0"/>
              <a:t>/web/20190107070251/https://</a:t>
            </a:r>
            <a:r>
              <a:rPr lang="en-US" sz="700" dirty="0" err="1"/>
              <a:t>peopleofpraise.org</a:t>
            </a:r>
            <a:r>
              <a:rPr lang="en-US" sz="700" dirty="0"/>
              <a:t>/media/</a:t>
            </a:r>
            <a:r>
              <a:rPr lang="en-US" sz="700" dirty="0" err="1"/>
              <a:t>thevine</a:t>
            </a:r>
            <a:r>
              <a:rPr lang="en-US" sz="700" dirty="0"/>
              <a:t>/2006-07-vine-and-branches.pdf</a:t>
            </a:r>
          </a:p>
          <a:p>
            <a:r>
              <a:rPr lang="en-US" sz="700" dirty="0"/>
              <a:t>https://</a:t>
            </a:r>
            <a:r>
              <a:rPr lang="en-US" sz="700" dirty="0" err="1"/>
              <a:t>web.archive.org</a:t>
            </a:r>
            <a:r>
              <a:rPr lang="en-US" sz="700" dirty="0"/>
              <a:t>/web/20190107070756/https://</a:t>
            </a:r>
            <a:r>
              <a:rPr lang="en-US" sz="700" dirty="0" err="1"/>
              <a:t>peopleofpraise.org</a:t>
            </a:r>
            <a:r>
              <a:rPr lang="en-US" sz="700" dirty="0"/>
              <a:t>/media/</a:t>
            </a:r>
            <a:r>
              <a:rPr lang="en-US" sz="700" dirty="0" err="1"/>
              <a:t>thevine</a:t>
            </a:r>
            <a:r>
              <a:rPr lang="en-US" sz="700" dirty="0"/>
              <a:t>/2006-12-vine-and-branches.pdf</a:t>
            </a:r>
          </a:p>
          <a:p>
            <a:r>
              <a:rPr lang="en-US" sz="700" dirty="0"/>
              <a:t>https://</a:t>
            </a:r>
            <a:r>
              <a:rPr lang="en-US" sz="700" dirty="0" err="1"/>
              <a:t>web.archive.org</a:t>
            </a:r>
            <a:r>
              <a:rPr lang="en-US" sz="700" dirty="0"/>
              <a:t>/web/20190107071822/https://</a:t>
            </a:r>
            <a:r>
              <a:rPr lang="en-US" sz="700" dirty="0" err="1"/>
              <a:t>peopleofpraise.org</a:t>
            </a:r>
            <a:r>
              <a:rPr lang="en-US" sz="700" dirty="0"/>
              <a:t>/media/</a:t>
            </a:r>
            <a:r>
              <a:rPr lang="en-US" sz="700" dirty="0" err="1"/>
              <a:t>thevine</a:t>
            </a:r>
            <a:r>
              <a:rPr lang="en-US" sz="700" dirty="0"/>
              <a:t>/2006-04-vine-and-branches.pdf</a:t>
            </a:r>
          </a:p>
          <a:p>
            <a:r>
              <a:rPr lang="en-US" sz="700" dirty="0"/>
              <a:t>https://</a:t>
            </a:r>
            <a:r>
              <a:rPr lang="en-US" sz="700" dirty="0" err="1"/>
              <a:t>web.archive.org</a:t>
            </a:r>
            <a:r>
              <a:rPr lang="en-US" sz="700" dirty="0"/>
              <a:t>/web/20190107075212/https://</a:t>
            </a:r>
            <a:r>
              <a:rPr lang="en-US" sz="700" dirty="0" err="1"/>
              <a:t>peopleofpraise.org</a:t>
            </a:r>
            <a:r>
              <a:rPr lang="en-US" sz="700" dirty="0"/>
              <a:t>/media/</a:t>
            </a:r>
            <a:r>
              <a:rPr lang="en-US" sz="700" dirty="0" err="1"/>
              <a:t>thevine</a:t>
            </a:r>
            <a:r>
              <a:rPr lang="en-US" sz="700" dirty="0"/>
              <a:t>/2006-09-10-vine-and-branches.pdf</a:t>
            </a:r>
          </a:p>
          <a:p>
            <a:r>
              <a:rPr lang="en-US" sz="700" dirty="0"/>
              <a:t>https://</a:t>
            </a:r>
            <a:r>
              <a:rPr lang="en-US" sz="700" dirty="0" err="1"/>
              <a:t>web.archive.org</a:t>
            </a:r>
            <a:r>
              <a:rPr lang="en-US" sz="700" dirty="0"/>
              <a:t>/web/20190107081820/https://</a:t>
            </a:r>
            <a:r>
              <a:rPr lang="en-US" sz="700" dirty="0" err="1"/>
              <a:t>peopleofpraise.org</a:t>
            </a:r>
            <a:r>
              <a:rPr lang="en-US" sz="700" dirty="0"/>
              <a:t>/media/</a:t>
            </a:r>
            <a:r>
              <a:rPr lang="en-US" sz="700" dirty="0" err="1"/>
              <a:t>thevine</a:t>
            </a:r>
            <a:r>
              <a:rPr lang="en-US" sz="700" dirty="0"/>
              <a:t>/2006-03-vine-and-branches.pdf</a:t>
            </a:r>
          </a:p>
          <a:p>
            <a:r>
              <a:rPr lang="en-US" sz="700" dirty="0"/>
              <a:t>https://</a:t>
            </a:r>
            <a:r>
              <a:rPr lang="en-US" sz="700" dirty="0" err="1"/>
              <a:t>web.archive.org</a:t>
            </a:r>
            <a:r>
              <a:rPr lang="en-US" sz="700" dirty="0"/>
              <a:t>/web/20190107082339/https://</a:t>
            </a:r>
            <a:r>
              <a:rPr lang="en-US" sz="700" dirty="0" err="1"/>
              <a:t>peopleofpraise.org</a:t>
            </a:r>
            <a:r>
              <a:rPr lang="en-US" sz="700" dirty="0"/>
              <a:t>/media/</a:t>
            </a:r>
            <a:r>
              <a:rPr lang="en-US" sz="700" dirty="0" err="1"/>
              <a:t>thevine</a:t>
            </a:r>
            <a:r>
              <a:rPr lang="en-US" sz="700" dirty="0"/>
              <a:t>/2008-06-vine-and-branches.pdf</a:t>
            </a:r>
          </a:p>
          <a:p>
            <a:r>
              <a:rPr lang="en-US" sz="700" dirty="0"/>
              <a:t>https://</a:t>
            </a:r>
            <a:r>
              <a:rPr lang="en-US" sz="700" dirty="0" err="1"/>
              <a:t>web.archive.org</a:t>
            </a:r>
            <a:r>
              <a:rPr lang="en-US" sz="700" dirty="0"/>
              <a:t>/web/20190107082349/https://</a:t>
            </a:r>
            <a:r>
              <a:rPr lang="en-US" sz="700" dirty="0" err="1"/>
              <a:t>peopleofpraise.org</a:t>
            </a:r>
            <a:r>
              <a:rPr lang="en-US" sz="700" dirty="0"/>
              <a:t>/media/</a:t>
            </a:r>
            <a:r>
              <a:rPr lang="en-US" sz="700" dirty="0" err="1"/>
              <a:t>thevine</a:t>
            </a:r>
            <a:r>
              <a:rPr lang="en-US" sz="700" dirty="0"/>
              <a:t>/2006-08-vine-and-branches.pdf</a:t>
            </a:r>
          </a:p>
          <a:p>
            <a:r>
              <a:rPr lang="en-US" sz="700" dirty="0"/>
              <a:t>https://</a:t>
            </a:r>
            <a:r>
              <a:rPr lang="en-US" sz="700" dirty="0" err="1"/>
              <a:t>web.archive.org</a:t>
            </a:r>
            <a:r>
              <a:rPr lang="en-US" sz="700" dirty="0"/>
              <a:t>/web/20200920040308/https://</a:t>
            </a:r>
            <a:r>
              <a:rPr lang="en-US" sz="700" dirty="0" err="1"/>
              <a:t>peopleofpraise.org</a:t>
            </a:r>
            <a:r>
              <a:rPr lang="en-US" sz="700" dirty="0"/>
              <a:t>/media/</a:t>
            </a:r>
            <a:r>
              <a:rPr lang="en-US" sz="700" dirty="0" err="1"/>
              <a:t>thevine</a:t>
            </a:r>
            <a:r>
              <a:rPr lang="en-US" sz="700" dirty="0"/>
              <a:t>/2006-12-vine-and-branches.pdf</a:t>
            </a:r>
          </a:p>
          <a:p>
            <a:r>
              <a:rPr lang="en-US" sz="700" dirty="0"/>
              <a:t>https://</a:t>
            </a:r>
            <a:r>
              <a:rPr lang="en-US" sz="700" dirty="0" err="1"/>
              <a:t>web.archive.org</a:t>
            </a:r>
            <a:r>
              <a:rPr lang="en-US" sz="700" dirty="0"/>
              <a:t>/web/20200920040310/https://</a:t>
            </a:r>
            <a:r>
              <a:rPr lang="en-US" sz="700" dirty="0" err="1"/>
              <a:t>peopleofpraise.org</a:t>
            </a:r>
            <a:r>
              <a:rPr lang="en-US" sz="700" dirty="0"/>
              <a:t>/media/</a:t>
            </a:r>
            <a:r>
              <a:rPr lang="en-US" sz="700" dirty="0" err="1"/>
              <a:t>thevine</a:t>
            </a:r>
            <a:r>
              <a:rPr lang="en-US" sz="700" dirty="0"/>
              <a:t>/2006-11-vine-and-branches.pdf</a:t>
            </a:r>
          </a:p>
          <a:p>
            <a:r>
              <a:rPr lang="en-US" sz="700" dirty="0"/>
              <a:t>https://</a:t>
            </a:r>
            <a:r>
              <a:rPr lang="en-US" sz="700" dirty="0" err="1"/>
              <a:t>web.archive.org</a:t>
            </a:r>
            <a:r>
              <a:rPr lang="en-US" sz="700" dirty="0"/>
              <a:t>/web/20200920040312/https://</a:t>
            </a:r>
            <a:r>
              <a:rPr lang="en-US" sz="700" dirty="0" err="1"/>
              <a:t>peopleofpraise.org</a:t>
            </a:r>
            <a:r>
              <a:rPr lang="en-US" sz="700" dirty="0"/>
              <a:t>/media/</a:t>
            </a:r>
            <a:r>
              <a:rPr lang="en-US" sz="700" dirty="0" err="1"/>
              <a:t>thevine</a:t>
            </a:r>
            <a:r>
              <a:rPr lang="en-US" sz="700" dirty="0"/>
              <a:t>/2006-07-vine-and-branches.pdf</a:t>
            </a:r>
          </a:p>
          <a:p>
            <a:r>
              <a:rPr lang="en-US" sz="700" dirty="0"/>
              <a:t>https://</a:t>
            </a:r>
            <a:r>
              <a:rPr lang="en-US" sz="700" dirty="0" err="1"/>
              <a:t>web.archive.org</a:t>
            </a:r>
            <a:r>
              <a:rPr lang="en-US" sz="700" dirty="0"/>
              <a:t>/web/20200920040328/https://</a:t>
            </a:r>
            <a:r>
              <a:rPr lang="en-US" sz="700" dirty="0" err="1"/>
              <a:t>peopleofpraise.org</a:t>
            </a:r>
            <a:r>
              <a:rPr lang="en-US" sz="700" dirty="0"/>
              <a:t>/media/</a:t>
            </a:r>
            <a:r>
              <a:rPr lang="en-US" sz="700" dirty="0" err="1"/>
              <a:t>thevine</a:t>
            </a:r>
            <a:r>
              <a:rPr lang="en-US" sz="700" dirty="0"/>
              <a:t>/2006-08-vine-and-branches.pdf</a:t>
            </a:r>
          </a:p>
          <a:p>
            <a:r>
              <a:rPr lang="en-US" sz="700" dirty="0"/>
              <a:t>https://</a:t>
            </a:r>
            <a:r>
              <a:rPr lang="en-US" sz="700" dirty="0" err="1"/>
              <a:t>web.archive.org</a:t>
            </a:r>
            <a:r>
              <a:rPr lang="en-US" sz="700" dirty="0"/>
              <a:t>/web/20200920040346/https://</a:t>
            </a:r>
            <a:r>
              <a:rPr lang="en-US" sz="700" dirty="0" err="1"/>
              <a:t>peopleofpraise.org</a:t>
            </a:r>
            <a:r>
              <a:rPr lang="en-US" sz="700" dirty="0"/>
              <a:t>/media/main/</a:t>
            </a:r>
            <a:r>
              <a:rPr lang="en-US" sz="700" dirty="0" err="1"/>
              <a:t>vb</a:t>
            </a:r>
            <a:r>
              <a:rPr lang="en-US" sz="700" dirty="0"/>
              <a:t>/add/January06VB.pdf</a:t>
            </a:r>
          </a:p>
          <a:p>
            <a:r>
              <a:rPr lang="en-US" sz="700" dirty="0"/>
              <a:t>https://</a:t>
            </a:r>
            <a:r>
              <a:rPr lang="en-US" sz="700" dirty="0" err="1"/>
              <a:t>web.archive.org</a:t>
            </a:r>
            <a:r>
              <a:rPr lang="en-US" sz="700" dirty="0"/>
              <a:t>/web/20200920040354/https://</a:t>
            </a:r>
            <a:r>
              <a:rPr lang="en-US" sz="700" dirty="0" err="1"/>
              <a:t>peopleofpraise.org</a:t>
            </a:r>
            <a:r>
              <a:rPr lang="en-US" sz="700" dirty="0"/>
              <a:t>/media/</a:t>
            </a:r>
            <a:r>
              <a:rPr lang="en-US" sz="700" dirty="0" err="1"/>
              <a:t>thevine</a:t>
            </a:r>
            <a:r>
              <a:rPr lang="en-US" sz="700" dirty="0"/>
              <a:t>/2006-04-vine-and-branches.pdf</a:t>
            </a:r>
          </a:p>
          <a:p>
            <a:r>
              <a:rPr lang="en-US" sz="700" dirty="0"/>
              <a:t>https://</a:t>
            </a:r>
            <a:r>
              <a:rPr lang="en-US" sz="700" dirty="0" err="1"/>
              <a:t>web.archive.org</a:t>
            </a:r>
            <a:r>
              <a:rPr lang="en-US" sz="700" dirty="0"/>
              <a:t>/web/20200920040400/https://</a:t>
            </a:r>
            <a:r>
              <a:rPr lang="en-US" sz="700" dirty="0" err="1"/>
              <a:t>peopleofpraise.org</a:t>
            </a:r>
            <a:r>
              <a:rPr lang="en-US" sz="700" dirty="0"/>
              <a:t>/media/</a:t>
            </a:r>
            <a:r>
              <a:rPr lang="en-US" sz="700" dirty="0" err="1"/>
              <a:t>thevine</a:t>
            </a:r>
            <a:r>
              <a:rPr lang="en-US" sz="700" dirty="0"/>
              <a:t>/2006-03-vine-and-branches.pdf</a:t>
            </a:r>
          </a:p>
          <a:p>
            <a:r>
              <a:rPr lang="en-US" sz="700" dirty="0"/>
              <a:t>https://</a:t>
            </a:r>
            <a:r>
              <a:rPr lang="en-US" sz="700" dirty="0" err="1"/>
              <a:t>web.archive.org</a:t>
            </a:r>
            <a:r>
              <a:rPr lang="en-US" sz="700" dirty="0"/>
              <a:t>/web/20200920040406/https://</a:t>
            </a:r>
            <a:r>
              <a:rPr lang="en-US" sz="700" dirty="0" err="1"/>
              <a:t>peopleofpraise.org</a:t>
            </a:r>
            <a:r>
              <a:rPr lang="en-US" sz="700" dirty="0"/>
              <a:t>/media/pdf/winter%202017%20v%26b%20%285%29%202.pdf</a:t>
            </a:r>
          </a:p>
          <a:p>
            <a:r>
              <a:rPr lang="en-US" sz="700" dirty="0"/>
              <a:t>https://</a:t>
            </a:r>
            <a:r>
              <a:rPr lang="en-US" sz="700" dirty="0" err="1"/>
              <a:t>web.archive.org</a:t>
            </a:r>
            <a:r>
              <a:rPr lang="en-US" sz="700" dirty="0"/>
              <a:t>/web/20200920040430/https://</a:t>
            </a:r>
            <a:r>
              <a:rPr lang="en-US" sz="700" dirty="0" err="1"/>
              <a:t>peopleofpraise.org</a:t>
            </a:r>
            <a:r>
              <a:rPr lang="en-US" sz="700" dirty="0"/>
              <a:t>/media/</a:t>
            </a:r>
            <a:r>
              <a:rPr lang="en-US" sz="700" dirty="0" err="1"/>
              <a:t>thevine</a:t>
            </a:r>
            <a:r>
              <a:rPr lang="en-US" sz="700" dirty="0"/>
              <a:t>/2008-06-vine-and-branches.pdf</a:t>
            </a:r>
          </a:p>
          <a:p>
            <a:r>
              <a:rPr lang="en-US" sz="700" dirty="0"/>
              <a:t>https://</a:t>
            </a:r>
            <a:r>
              <a:rPr lang="en-US" sz="700" dirty="0" err="1"/>
              <a:t>web.archive.org</a:t>
            </a:r>
            <a:r>
              <a:rPr lang="en-US" sz="700" dirty="0"/>
              <a:t>/web/20200920040456/https://</a:t>
            </a:r>
            <a:r>
              <a:rPr lang="en-US" sz="700" dirty="0" err="1"/>
              <a:t>peopleofpraise.org</a:t>
            </a:r>
            <a:r>
              <a:rPr lang="en-US" sz="700" dirty="0"/>
              <a:t>/media/</a:t>
            </a:r>
            <a:r>
              <a:rPr lang="en-US" sz="700" dirty="0" err="1"/>
              <a:t>thevine</a:t>
            </a:r>
            <a:r>
              <a:rPr lang="en-US" sz="700" dirty="0"/>
              <a:t>/2006-09-10-vine-and-branches.pdf</a:t>
            </a:r>
          </a:p>
          <a:p>
            <a:r>
              <a:rPr lang="en-US" sz="700" dirty="0"/>
              <a:t>https://</a:t>
            </a:r>
            <a:r>
              <a:rPr lang="en-US" sz="700" dirty="0" err="1"/>
              <a:t>web.archive.org</a:t>
            </a:r>
            <a:r>
              <a:rPr lang="en-US" sz="700" dirty="0"/>
              <a:t>/web/20200921183719/https://</a:t>
            </a:r>
            <a:r>
              <a:rPr lang="en-US" sz="700" dirty="0" err="1"/>
              <a:t>peopleofpraise.org</a:t>
            </a:r>
            <a:r>
              <a:rPr lang="en-US" sz="700" dirty="0"/>
              <a:t>/media/main/</a:t>
            </a:r>
            <a:r>
              <a:rPr lang="en-US" sz="700" dirty="0" err="1"/>
              <a:t>vb</a:t>
            </a:r>
            <a:r>
              <a:rPr lang="en-US" sz="700" dirty="0"/>
              <a:t>/add/January06VB.pdf</a:t>
            </a:r>
          </a:p>
        </p:txBody>
      </p:sp>
      <p:sp>
        <p:nvSpPr>
          <p:cNvPr id="2" name="Rectangle 1">
            <a:extLst>
              <a:ext uri="{FF2B5EF4-FFF2-40B4-BE49-F238E27FC236}">
                <a16:creationId xmlns:a16="http://schemas.microsoft.com/office/drawing/2014/main" id="{B4A73460-7A3A-E142-86FA-A4A512EDC91C}"/>
              </a:ext>
            </a:extLst>
          </p:cNvPr>
          <p:cNvSpPr/>
          <p:nvPr/>
        </p:nvSpPr>
        <p:spPr>
          <a:xfrm>
            <a:off x="838200" y="4289736"/>
            <a:ext cx="4830134" cy="830997"/>
          </a:xfrm>
          <a:prstGeom prst="rect">
            <a:avLst/>
          </a:prstGeom>
        </p:spPr>
        <p:txBody>
          <a:bodyPr wrap="square">
            <a:spAutoFit/>
          </a:bodyPr>
          <a:lstStyle/>
          <a:p>
            <a:r>
              <a:rPr lang="en-US" sz="1200" dirty="0"/>
              <a:t>curl -s "http://</a:t>
            </a:r>
            <a:r>
              <a:rPr lang="en-US" sz="1200" dirty="0" err="1"/>
              <a:t>web.archive.org</a:t>
            </a:r>
            <a:r>
              <a:rPr lang="en-US" sz="1200" dirty="0"/>
              <a:t>/cdx/search/</a:t>
            </a:r>
            <a:r>
              <a:rPr lang="en-US" sz="1200" dirty="0" err="1"/>
              <a:t>cdx?url</a:t>
            </a:r>
            <a:r>
              <a:rPr lang="en-US" sz="1200" dirty="0"/>
              <a:t>=</a:t>
            </a:r>
            <a:r>
              <a:rPr lang="en-US" sz="1200" dirty="0" err="1"/>
              <a:t>peopleofpraise.org</a:t>
            </a:r>
            <a:r>
              <a:rPr lang="en-US" sz="1200" dirty="0"/>
              <a:t>/</a:t>
            </a:r>
            <a:r>
              <a:rPr lang="en-US" sz="1200" dirty="0" err="1"/>
              <a:t>media&amp;matchType</a:t>
            </a:r>
            <a:r>
              <a:rPr lang="en-US" sz="1200" dirty="0"/>
              <a:t>=prefix" | sort -k 2 | awk '{print "https://</a:t>
            </a:r>
            <a:r>
              <a:rPr lang="en-US" sz="1200" dirty="0" err="1"/>
              <a:t>web.archive.org</a:t>
            </a:r>
            <a:r>
              <a:rPr lang="en-US" sz="1200" dirty="0"/>
              <a:t>/web/" $2 "/" $3};' | grep pdf | grep 06  </a:t>
            </a:r>
          </a:p>
        </p:txBody>
      </p:sp>
    </p:spTree>
    <p:extLst>
      <p:ext uri="{BB962C8B-B14F-4D97-AF65-F5344CB8AC3E}">
        <p14:creationId xmlns:p14="http://schemas.microsoft.com/office/powerpoint/2010/main" val="2416721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92" name="Google Shape;192;p12"/>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Back issues of “Vine &amp; Branches”</a:t>
            </a:r>
            <a:endParaRPr/>
          </a:p>
          <a:p>
            <a:pPr marL="685800" lvl="1" indent="-228600" algn="l" rtl="0">
              <a:lnSpc>
                <a:spcPct val="90000"/>
              </a:lnSpc>
              <a:spcBef>
                <a:spcPts val="500"/>
              </a:spcBef>
              <a:spcAft>
                <a:spcPts val="0"/>
              </a:spcAft>
              <a:buClr>
                <a:schemeClr val="dk1"/>
              </a:buClr>
              <a:buSzPts val="2400"/>
              <a:buChar char="•"/>
            </a:pPr>
            <a:r>
              <a:rPr lang="en-US"/>
              <a:t>2006 magazine story about Barrett’s parents that referred to Linda Coney as a “handmaid”</a:t>
            </a:r>
            <a:endParaRPr/>
          </a:p>
          <a:p>
            <a:pPr marL="685800" lvl="1" indent="-228600" algn="l" rtl="0">
              <a:lnSpc>
                <a:spcPct val="90000"/>
              </a:lnSpc>
              <a:spcBef>
                <a:spcPts val="500"/>
              </a:spcBef>
              <a:spcAft>
                <a:spcPts val="0"/>
              </a:spcAft>
              <a:buClr>
                <a:schemeClr val="dk1"/>
              </a:buClr>
              <a:buSzPts val="2400"/>
              <a:buChar char="•"/>
            </a:pPr>
            <a:r>
              <a:rPr lang="en-US"/>
              <a:t>2012 tribute written by Jesse Barrett about his recently deceased grandfather, Eugene Geissler</a:t>
            </a:r>
            <a:endParaRPr b="1"/>
          </a:p>
        </p:txBody>
      </p:sp>
      <p:sp>
        <p:nvSpPr>
          <p:cNvPr id="193" name="Google Shape;19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94" name="Google Shape;194;p12" descr="Text&#10;&#10;Description automatically generated"/>
          <p:cNvPicPr preferRelativeResize="0"/>
          <p:nvPr/>
        </p:nvPicPr>
        <p:blipFill rotWithShape="1">
          <a:blip r:embed="rId3">
            <a:alphaModFix/>
          </a:blip>
          <a:srcRect/>
          <a:stretch/>
        </p:blipFill>
        <p:spPr>
          <a:xfrm>
            <a:off x="6482334" y="1436072"/>
            <a:ext cx="5295138" cy="3985855"/>
          </a:xfrm>
          <a:prstGeom prst="rect">
            <a:avLst/>
          </a:prstGeom>
          <a:noFill/>
          <a:ln>
            <a:noFill/>
          </a:ln>
        </p:spPr>
      </p:pic>
      <p:sp>
        <p:nvSpPr>
          <p:cNvPr id="195" name="Google Shape;195;p12"/>
          <p:cNvSpPr txBox="1"/>
          <p:nvPr/>
        </p:nvSpPr>
        <p:spPr>
          <a:xfrm>
            <a:off x="6482335" y="5421927"/>
            <a:ext cx="5167122" cy="400069"/>
          </a:xfrm>
          <a:prstGeom prst="rect">
            <a:avLst/>
          </a:prstGeom>
          <a:noFill/>
          <a:ln>
            <a:noFill/>
          </a:ln>
        </p:spPr>
        <p:txBody>
          <a:bodyPr spcFirstLastPara="1" wrap="square" lIns="91425" tIns="45700" rIns="91425" bIns="45700" anchor="t" anchorCtr="0">
            <a:spAutoFit/>
          </a:bodyPr>
          <a:lstStyle/>
          <a:p>
            <a:r>
              <a:rPr lang="en-US" sz="1000" dirty="0">
                <a:hlinkClick r:id="rId4"/>
              </a:rPr>
              <a:t>https://web.archive.org/web/20170305001600/http://peopleofpraise.org/media/thevine/2012-fall-vine-and-branches.pdf</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March 2017 - The First Purge</a:t>
            </a:r>
            <a:endParaRPr/>
          </a:p>
        </p:txBody>
      </p:sp>
      <p:sp>
        <p:nvSpPr>
          <p:cNvPr id="201" name="Google Shape;20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202" name="Google Shape;202;p13" descr="A group of people holding a sign&#10;&#10;Description automatically generated"/>
          <p:cNvPicPr preferRelativeResize="0"/>
          <p:nvPr/>
        </p:nvPicPr>
        <p:blipFill rotWithShape="1">
          <a:blip r:embed="rId3">
            <a:alphaModFix/>
          </a:blip>
          <a:srcRect/>
          <a:stretch/>
        </p:blipFill>
        <p:spPr>
          <a:xfrm>
            <a:off x="878682" y="1503658"/>
            <a:ext cx="1584000" cy="2049614"/>
          </a:xfrm>
          <a:prstGeom prst="rect">
            <a:avLst/>
          </a:prstGeom>
          <a:noFill/>
          <a:ln>
            <a:noFill/>
          </a:ln>
        </p:spPr>
      </p:pic>
      <p:pic>
        <p:nvPicPr>
          <p:cNvPr id="203" name="Google Shape;203;p13" descr="Graphical user interface&#10;&#10;Description automatically generated"/>
          <p:cNvPicPr preferRelativeResize="0">
            <a:picLocks noGrp="1"/>
          </p:cNvPicPr>
          <p:nvPr>
            <p:ph type="body" idx="1"/>
          </p:nvPr>
        </p:nvPicPr>
        <p:blipFill rotWithShape="1">
          <a:blip r:embed="rId4">
            <a:alphaModFix/>
          </a:blip>
          <a:srcRect/>
          <a:stretch/>
        </p:blipFill>
        <p:spPr>
          <a:xfrm>
            <a:off x="1033466" y="1978571"/>
            <a:ext cx="1577074" cy="2044947"/>
          </a:xfrm>
          <a:prstGeom prst="rect">
            <a:avLst/>
          </a:prstGeom>
          <a:noFill/>
          <a:ln>
            <a:noFill/>
          </a:ln>
        </p:spPr>
      </p:pic>
      <p:sp>
        <p:nvSpPr>
          <p:cNvPr id="204" name="Google Shape;204;p13"/>
          <p:cNvSpPr/>
          <p:nvPr/>
        </p:nvSpPr>
        <p:spPr>
          <a:xfrm>
            <a:off x="2211355" y="3713584"/>
            <a:ext cx="1827245" cy="2519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5" name="Google Shape;205;p13" descr="A picture containing text&#10;&#10;Description automatically generated"/>
          <p:cNvPicPr preferRelativeResize="0"/>
          <p:nvPr/>
        </p:nvPicPr>
        <p:blipFill rotWithShape="1">
          <a:blip r:embed="rId5">
            <a:alphaModFix/>
          </a:blip>
          <a:srcRect/>
          <a:stretch/>
        </p:blipFill>
        <p:spPr>
          <a:xfrm>
            <a:off x="1211453" y="2404193"/>
            <a:ext cx="1585249" cy="2049614"/>
          </a:xfrm>
          <a:prstGeom prst="rect">
            <a:avLst/>
          </a:prstGeom>
          <a:noFill/>
          <a:ln>
            <a:noFill/>
          </a:ln>
        </p:spPr>
      </p:pic>
      <p:pic>
        <p:nvPicPr>
          <p:cNvPr id="206" name="Google Shape;206;p13" descr="A picture containing grass, outdoor, text, photo&#10;&#10;Description automatically generated"/>
          <p:cNvPicPr preferRelativeResize="0"/>
          <p:nvPr/>
        </p:nvPicPr>
        <p:blipFill rotWithShape="1">
          <a:blip r:embed="rId6">
            <a:alphaModFix/>
          </a:blip>
          <a:srcRect/>
          <a:stretch/>
        </p:blipFill>
        <p:spPr>
          <a:xfrm>
            <a:off x="1452304" y="2940703"/>
            <a:ext cx="1589405" cy="2049614"/>
          </a:xfrm>
          <a:prstGeom prst="rect">
            <a:avLst/>
          </a:prstGeom>
          <a:noFill/>
          <a:ln>
            <a:noFill/>
          </a:ln>
        </p:spPr>
      </p:pic>
      <p:pic>
        <p:nvPicPr>
          <p:cNvPr id="207" name="Google Shape;207;p13" descr="A person standing in front of a fence&#10;&#10;Description automatically generated"/>
          <p:cNvPicPr preferRelativeResize="0"/>
          <p:nvPr/>
        </p:nvPicPr>
        <p:blipFill rotWithShape="1">
          <a:blip r:embed="rId7">
            <a:alphaModFix/>
          </a:blip>
          <a:srcRect/>
          <a:stretch/>
        </p:blipFill>
        <p:spPr>
          <a:xfrm>
            <a:off x="1678213" y="3429000"/>
            <a:ext cx="1566628" cy="2040281"/>
          </a:xfrm>
          <a:prstGeom prst="rect">
            <a:avLst/>
          </a:prstGeom>
          <a:noFill/>
          <a:ln>
            <a:noFill/>
          </a:ln>
        </p:spPr>
      </p:pic>
      <p:pic>
        <p:nvPicPr>
          <p:cNvPr id="208" name="Google Shape;208;p13" descr="A screen shot of a living room filled with furniture and a fireplace&#10;&#10;Description automatically generated"/>
          <p:cNvPicPr preferRelativeResize="0"/>
          <p:nvPr/>
        </p:nvPicPr>
        <p:blipFill rotWithShape="1">
          <a:blip r:embed="rId8">
            <a:alphaModFix/>
          </a:blip>
          <a:srcRect/>
          <a:stretch/>
        </p:blipFill>
        <p:spPr>
          <a:xfrm>
            <a:off x="1867101" y="3837856"/>
            <a:ext cx="1577074" cy="2038379"/>
          </a:xfrm>
          <a:prstGeom prst="rect">
            <a:avLst/>
          </a:prstGeom>
          <a:noFill/>
          <a:ln>
            <a:noFill/>
          </a:ln>
        </p:spPr>
      </p:pic>
      <p:pic>
        <p:nvPicPr>
          <p:cNvPr id="209" name="Google Shape;209;p13" descr="A sign in front of a brick building&#10;&#10;Description automatically generated"/>
          <p:cNvPicPr preferRelativeResize="0"/>
          <p:nvPr/>
        </p:nvPicPr>
        <p:blipFill rotWithShape="1">
          <a:blip r:embed="rId9">
            <a:alphaModFix/>
          </a:blip>
          <a:srcRect/>
          <a:stretch/>
        </p:blipFill>
        <p:spPr>
          <a:xfrm>
            <a:off x="2047614" y="4250094"/>
            <a:ext cx="1579573" cy="2040282"/>
          </a:xfrm>
          <a:prstGeom prst="rect">
            <a:avLst/>
          </a:prstGeom>
          <a:noFill/>
          <a:ln>
            <a:noFill/>
          </a:ln>
        </p:spPr>
      </p:pic>
      <p:sp>
        <p:nvSpPr>
          <p:cNvPr id="210" name="Google Shape;210;p13"/>
          <p:cNvSpPr txBox="1"/>
          <p:nvPr/>
        </p:nvSpPr>
        <p:spPr>
          <a:xfrm>
            <a:off x="4160329" y="1586858"/>
            <a:ext cx="6195527"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Direct references to Amy Barrett: 	1</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Barrett family: 		2</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extended family: 	6</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unknown relation: 	6</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cs typeface="Calibri"/>
                <a:sym typeface="Calibri"/>
              </a:rPr>
              <a:t>PDFs referencing Amy Barrett: 	1</a:t>
            </a:r>
          </a:p>
          <a:p>
            <a:pPr marL="0" marR="0" lvl="0" indent="0" algn="l" rtl="0">
              <a:spcBef>
                <a:spcPts val="0"/>
              </a:spcBef>
              <a:spcAft>
                <a:spcPts val="0"/>
              </a:spcAft>
              <a:buNone/>
            </a:pPr>
            <a:r>
              <a:rPr lang="en-US" sz="1800" dirty="0">
                <a:solidFill>
                  <a:schemeClr val="dk1"/>
                </a:solidFill>
                <a:latin typeface="Calibri"/>
                <a:cs typeface="Calibri"/>
                <a:sym typeface="Calibri"/>
              </a:rPr>
              <a:t>PDFs referencing Barrett Family:	3</a:t>
            </a:r>
          </a:p>
          <a:p>
            <a:pPr marL="0" marR="0" lvl="0" indent="0" algn="l" rtl="0">
              <a:spcBef>
                <a:spcPts val="0"/>
              </a:spcBef>
              <a:spcAft>
                <a:spcPts val="0"/>
              </a:spcAft>
              <a:buNone/>
            </a:pPr>
            <a:r>
              <a:rPr lang="en-US" sz="1800" dirty="0">
                <a:solidFill>
                  <a:schemeClr val="dk1"/>
                </a:solidFill>
                <a:latin typeface="Calibri"/>
                <a:cs typeface="Calibri"/>
                <a:sym typeface="Calibri"/>
              </a:rPr>
              <a:t>Total PDFs: 			7</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r>
              <a:rPr lang="en-US" sz="1800" dirty="0">
                <a:solidFill>
                  <a:schemeClr val="dk1"/>
                </a:solidFill>
                <a:latin typeface="Calibri"/>
                <a:cs typeface="Calibri"/>
                <a:sym typeface="Calibri"/>
              </a:rPr>
              <a:t>One reference per PDF</a:t>
            </a:r>
            <a:endParaRPr lang="en-US" sz="1800" dirty="0"/>
          </a:p>
        </p:txBody>
      </p:sp>
      <p:sp>
        <p:nvSpPr>
          <p:cNvPr id="2" name="Rectangle 1">
            <a:extLst>
              <a:ext uri="{FF2B5EF4-FFF2-40B4-BE49-F238E27FC236}">
                <a16:creationId xmlns:a16="http://schemas.microsoft.com/office/drawing/2014/main" id="{A8A08636-F3BA-BA44-99E7-C432535193E1}"/>
              </a:ext>
            </a:extLst>
          </p:cNvPr>
          <p:cNvSpPr/>
          <p:nvPr/>
        </p:nvSpPr>
        <p:spPr>
          <a:xfrm>
            <a:off x="4160329" y="4722923"/>
            <a:ext cx="7743169" cy="1492716"/>
          </a:xfrm>
          <a:prstGeom prst="rect">
            <a:avLst/>
          </a:prstGeom>
        </p:spPr>
        <p:txBody>
          <a:bodyPr wrap="square">
            <a:spAutoFit/>
          </a:bodyPr>
          <a:lstStyle/>
          <a:p>
            <a:r>
              <a:rPr lang="en-US" sz="1100" dirty="0">
                <a:hlinkClick r:id="rId10"/>
              </a:rPr>
              <a:t>https://web.archive.org/web/20170104222314/https://peopleofpraise.org/media/thevine/2006-05-vine-and-branches.pdf</a:t>
            </a:r>
            <a:endParaRPr lang="en-US" sz="1100" dirty="0"/>
          </a:p>
          <a:p>
            <a:r>
              <a:rPr lang="en-US" sz="1100" dirty="0">
                <a:hlinkClick r:id="rId11"/>
              </a:rPr>
              <a:t>https://web.archive.org/web/20170104222314/https://peopleofpraise.org/media/thevine/2007-07-vine-and-branches.pdf</a:t>
            </a:r>
            <a:endParaRPr lang="en-US" sz="1100" dirty="0"/>
          </a:p>
          <a:p>
            <a:r>
              <a:rPr lang="en-US" sz="1100" dirty="0">
                <a:hlinkClick r:id="rId12"/>
              </a:rPr>
              <a:t>https://web.archive.org/web/20170104222314/https://peopleofpraise.org/media/thevine/2007-12-vine-and-branches.pdf</a:t>
            </a:r>
            <a:endParaRPr lang="en-US" sz="1100" dirty="0"/>
          </a:p>
          <a:p>
            <a:r>
              <a:rPr lang="en-US" sz="1100" dirty="0">
                <a:hlinkClick r:id="rId13"/>
              </a:rPr>
              <a:t>https://web.archive.org/web/20170104222314/https://peopleofpraise.org/media/thevine/2008-05-vine-and-branches.pdf</a:t>
            </a:r>
            <a:endParaRPr lang="en-US" sz="1100" dirty="0"/>
          </a:p>
          <a:p>
            <a:r>
              <a:rPr lang="en-US" sz="1100" dirty="0">
                <a:hlinkClick r:id="rId14"/>
              </a:rPr>
              <a:t>https://web.archive.org/web/20170104222314/https://peopleofpraise.org/media/thevine/2009-05-06-vine-and-branches.pdf</a:t>
            </a:r>
            <a:endParaRPr lang="en-US" sz="1100" dirty="0"/>
          </a:p>
          <a:p>
            <a:r>
              <a:rPr lang="en-US" sz="1100" dirty="0">
                <a:hlinkClick r:id="rId15"/>
              </a:rPr>
              <a:t>https://web.archive.org/web/20170104222314/https://peopleofpraise.org/media/thevine/2012-fall-vine-and-branches.pdf</a:t>
            </a:r>
            <a:endParaRPr lang="en-US" sz="1100" dirty="0"/>
          </a:p>
          <a:p>
            <a:r>
              <a:rPr lang="en-US" sz="1100" dirty="0">
                <a:hlinkClick r:id="rId16"/>
              </a:rPr>
              <a:t>https://web.archive.org/web/20170104222314/https://peopleofpraise.org/media/main/vb/add/Dec2005VB.pdf</a:t>
            </a:r>
            <a:endParaRPr lang="en-US" sz="1100"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June 2017 - The Second Purge</a:t>
            </a:r>
            <a:endParaRPr/>
          </a:p>
        </p:txBody>
      </p:sp>
      <p:sp>
        <p:nvSpPr>
          <p:cNvPr id="218" name="Google Shape;21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219" name="Google Shape;219;p14"/>
          <p:cNvSpPr/>
          <p:nvPr/>
        </p:nvSpPr>
        <p:spPr>
          <a:xfrm>
            <a:off x="2211355" y="3713584"/>
            <a:ext cx="1827245" cy="2519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20" name="Google Shape;220;p14" descr="A picture containing game, person, person, baseball&#10;&#10;Description automatically generated"/>
          <p:cNvPicPr preferRelativeResize="0"/>
          <p:nvPr/>
        </p:nvPicPr>
        <p:blipFill rotWithShape="1">
          <a:blip r:embed="rId3">
            <a:alphaModFix/>
          </a:blip>
          <a:srcRect/>
          <a:stretch/>
        </p:blipFill>
        <p:spPr>
          <a:xfrm>
            <a:off x="458718" y="1612478"/>
            <a:ext cx="2032541" cy="2634667"/>
          </a:xfrm>
          <a:prstGeom prst="rect">
            <a:avLst/>
          </a:prstGeom>
          <a:noFill/>
          <a:ln>
            <a:noFill/>
          </a:ln>
        </p:spPr>
      </p:pic>
      <p:pic>
        <p:nvPicPr>
          <p:cNvPr id="221" name="Google Shape;221;p14" descr="A group of people holding a sign&#10;&#10;Description automatically generated"/>
          <p:cNvPicPr preferRelativeResize="0"/>
          <p:nvPr/>
        </p:nvPicPr>
        <p:blipFill rotWithShape="1">
          <a:blip r:embed="rId4">
            <a:alphaModFix/>
          </a:blip>
          <a:srcRect/>
          <a:stretch/>
        </p:blipFill>
        <p:spPr>
          <a:xfrm>
            <a:off x="681240" y="2111666"/>
            <a:ext cx="2037750" cy="2634667"/>
          </a:xfrm>
          <a:prstGeom prst="rect">
            <a:avLst/>
          </a:prstGeom>
          <a:noFill/>
          <a:ln>
            <a:noFill/>
          </a:ln>
        </p:spPr>
      </p:pic>
      <p:pic>
        <p:nvPicPr>
          <p:cNvPr id="222" name="Google Shape;222;p14" descr="A group of people standing around a table&#10;&#10;Description automatically generated"/>
          <p:cNvPicPr preferRelativeResize="0">
            <a:picLocks noGrp="1"/>
          </p:cNvPicPr>
          <p:nvPr>
            <p:ph type="body" idx="1"/>
          </p:nvPr>
        </p:nvPicPr>
        <p:blipFill rotWithShape="1">
          <a:blip r:embed="rId5">
            <a:alphaModFix/>
          </a:blip>
          <a:srcRect/>
          <a:stretch/>
        </p:blipFill>
        <p:spPr>
          <a:xfrm>
            <a:off x="838200" y="2532644"/>
            <a:ext cx="2041353" cy="2634667"/>
          </a:xfrm>
          <a:prstGeom prst="rect">
            <a:avLst/>
          </a:prstGeom>
          <a:noFill/>
          <a:ln>
            <a:noFill/>
          </a:ln>
        </p:spPr>
      </p:pic>
      <p:pic>
        <p:nvPicPr>
          <p:cNvPr id="223" name="Google Shape;223;p14" descr="A picture containing table, items, bicycle, person&#10;&#10;Description automatically generated"/>
          <p:cNvPicPr preferRelativeResize="0"/>
          <p:nvPr/>
        </p:nvPicPr>
        <p:blipFill rotWithShape="1">
          <a:blip r:embed="rId6">
            <a:alphaModFix/>
          </a:blip>
          <a:srcRect/>
          <a:stretch/>
        </p:blipFill>
        <p:spPr>
          <a:xfrm>
            <a:off x="995160" y="2943073"/>
            <a:ext cx="2041353" cy="2645216"/>
          </a:xfrm>
          <a:prstGeom prst="rect">
            <a:avLst/>
          </a:prstGeom>
          <a:noFill/>
          <a:ln>
            <a:noFill/>
          </a:ln>
        </p:spPr>
      </p:pic>
      <p:pic>
        <p:nvPicPr>
          <p:cNvPr id="224" name="Google Shape;224;p14" descr="A crowd of people&#10;&#10;Description automatically generated"/>
          <p:cNvPicPr preferRelativeResize="0"/>
          <p:nvPr/>
        </p:nvPicPr>
        <p:blipFill rotWithShape="1">
          <a:blip r:embed="rId7">
            <a:alphaModFix/>
          </a:blip>
          <a:srcRect/>
          <a:stretch/>
        </p:blipFill>
        <p:spPr>
          <a:xfrm>
            <a:off x="1191814" y="3364051"/>
            <a:ext cx="2039082" cy="2645216"/>
          </a:xfrm>
          <a:prstGeom prst="rect">
            <a:avLst/>
          </a:prstGeom>
          <a:noFill/>
          <a:ln>
            <a:noFill/>
          </a:ln>
        </p:spPr>
      </p:pic>
      <p:sp>
        <p:nvSpPr>
          <p:cNvPr id="225" name="Google Shape;225;p14"/>
          <p:cNvSpPr txBox="1"/>
          <p:nvPr/>
        </p:nvSpPr>
        <p:spPr>
          <a:xfrm>
            <a:off x="4250437" y="1511932"/>
            <a:ext cx="6195527"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Direct references to Amy Barrett: 	4</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Barrett family: 		9</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extended family: 	3</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unknown relation: 	5</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cs typeface="Calibri"/>
                <a:sym typeface="Calibri"/>
              </a:rPr>
              <a:t>PDFs referencing Amy Barrett: 	4</a:t>
            </a:r>
          </a:p>
          <a:p>
            <a:pPr marL="0" marR="0" lvl="0" indent="0" algn="l" rtl="0">
              <a:spcBef>
                <a:spcPts val="0"/>
              </a:spcBef>
              <a:spcAft>
                <a:spcPts val="0"/>
              </a:spcAft>
              <a:buNone/>
            </a:pPr>
            <a:r>
              <a:rPr lang="en-US" sz="1800" dirty="0">
                <a:solidFill>
                  <a:schemeClr val="dk1"/>
                </a:solidFill>
                <a:latin typeface="Calibri"/>
                <a:cs typeface="Calibri"/>
                <a:sym typeface="Calibri"/>
              </a:rPr>
              <a:t>PDFs referencing Barrett Family:	5</a:t>
            </a:r>
          </a:p>
          <a:p>
            <a:pPr marL="0" marR="0" lvl="0" indent="0" algn="l" rtl="0">
              <a:spcBef>
                <a:spcPts val="0"/>
              </a:spcBef>
              <a:spcAft>
                <a:spcPts val="0"/>
              </a:spcAft>
              <a:buNone/>
            </a:pPr>
            <a:r>
              <a:rPr lang="en-US" sz="1800" dirty="0">
                <a:solidFill>
                  <a:schemeClr val="dk1"/>
                </a:solidFill>
                <a:latin typeface="Calibri"/>
                <a:cs typeface="Calibri"/>
                <a:sym typeface="Calibri"/>
              </a:rPr>
              <a:t>Total PDFs:			5</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cs typeface="Calibri"/>
                <a:sym typeface="Calibri"/>
              </a:rPr>
              <a:t>One reference per PDF</a:t>
            </a:r>
            <a:endParaRPr dirty="0"/>
          </a:p>
        </p:txBody>
      </p:sp>
      <p:sp>
        <p:nvSpPr>
          <p:cNvPr id="2" name="Rectangle 1">
            <a:extLst>
              <a:ext uri="{FF2B5EF4-FFF2-40B4-BE49-F238E27FC236}">
                <a16:creationId xmlns:a16="http://schemas.microsoft.com/office/drawing/2014/main" id="{1A7BD094-6A9F-F440-A231-3E74D175BD45}"/>
              </a:ext>
            </a:extLst>
          </p:cNvPr>
          <p:cNvSpPr/>
          <p:nvPr/>
        </p:nvSpPr>
        <p:spPr>
          <a:xfrm>
            <a:off x="4250437" y="4746333"/>
            <a:ext cx="8597462" cy="938719"/>
          </a:xfrm>
          <a:prstGeom prst="rect">
            <a:avLst/>
          </a:prstGeom>
        </p:spPr>
        <p:txBody>
          <a:bodyPr wrap="square">
            <a:spAutoFit/>
          </a:bodyPr>
          <a:lstStyle/>
          <a:p>
            <a:r>
              <a:rPr lang="en-US" sz="1100" dirty="0">
                <a:hlinkClick r:id="rId8"/>
              </a:rPr>
              <a:t>https://web.archive.org/web/20170104222314/https://peopleofpraise.org/media/thevine/2008-07-vine-and-branches.pdf</a:t>
            </a:r>
            <a:endParaRPr lang="en-US" sz="1100" dirty="0"/>
          </a:p>
          <a:p>
            <a:r>
              <a:rPr lang="en-US" sz="1100" dirty="0">
                <a:hlinkClick r:id="rId9"/>
              </a:rPr>
              <a:t>https://web.archive.org/web/20170104222314/https://peopleofpraise.org/media/thevine/2008-12-vine-and-branches.pdf</a:t>
            </a:r>
            <a:endParaRPr lang="en-US" sz="1100" dirty="0"/>
          </a:p>
          <a:p>
            <a:r>
              <a:rPr lang="en-US" sz="1100" dirty="0">
                <a:hlinkClick r:id="rId10"/>
              </a:rPr>
              <a:t>https://web.archive.org/web/20170104222314/https://peopleofpraise.org/media/thevine/2010-03-vine-and-branches.pdf</a:t>
            </a:r>
            <a:endParaRPr lang="en-US" sz="1100" dirty="0"/>
          </a:p>
          <a:p>
            <a:r>
              <a:rPr lang="en-US" sz="1100" dirty="0">
                <a:hlinkClick r:id="rId11"/>
              </a:rPr>
              <a:t>https://web.archive.org/web/20170104222314/https://peopleofpraise.org/media/thevine/2011-winter-vine-and-branches.pdf</a:t>
            </a:r>
            <a:endParaRPr lang="en-US" sz="1100" dirty="0"/>
          </a:p>
          <a:p>
            <a:r>
              <a:rPr lang="en-US" sz="1100" dirty="0">
                <a:hlinkClick r:id="rId12"/>
              </a:rPr>
              <a:t>https://web.archive.org/web/20170104222314/https://peopleofpraise.org/media/thevine/2012-summer-vine-and-branches.pdf</a:t>
            </a:r>
            <a:endParaRPr lang="en-US" sz="11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References in Unpurged Issues of Vine and Branches</a:t>
            </a:r>
            <a:endParaRPr dirty="0"/>
          </a:p>
        </p:txBody>
      </p:sp>
      <p:sp>
        <p:nvSpPr>
          <p:cNvPr id="234" name="Google Shape;23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5" name="Google Shape;210;p13">
            <a:extLst>
              <a:ext uri="{FF2B5EF4-FFF2-40B4-BE49-F238E27FC236}">
                <a16:creationId xmlns:a16="http://schemas.microsoft.com/office/drawing/2014/main" id="{3C7D7D42-0EF6-DC43-BDA2-F98EC8B0DF6A}"/>
              </a:ext>
            </a:extLst>
          </p:cNvPr>
          <p:cNvSpPr txBox="1"/>
          <p:nvPr/>
        </p:nvSpPr>
        <p:spPr>
          <a:xfrm>
            <a:off x="627994" y="1997859"/>
            <a:ext cx="4280338"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Direct references to Amy Barrett: 	0</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Barrett family: 		2</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extended family: 	12</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 to unknown relation: 	15</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cs typeface="Calibri"/>
                <a:sym typeface="Calibri"/>
              </a:rPr>
              <a:t>PDFs referencing Amy Barrett: 	0</a:t>
            </a:r>
          </a:p>
          <a:p>
            <a:pPr marL="0" marR="0" lvl="0" indent="0" algn="l" rtl="0">
              <a:spcBef>
                <a:spcPts val="0"/>
              </a:spcBef>
              <a:spcAft>
                <a:spcPts val="0"/>
              </a:spcAft>
              <a:buNone/>
            </a:pPr>
            <a:r>
              <a:rPr lang="en-US" sz="1800" dirty="0">
                <a:solidFill>
                  <a:schemeClr val="dk1"/>
                </a:solidFill>
                <a:latin typeface="Calibri"/>
                <a:cs typeface="Calibri"/>
                <a:sym typeface="Calibri"/>
              </a:rPr>
              <a:t>PDFs referencing Barrett Family:	2</a:t>
            </a:r>
          </a:p>
          <a:p>
            <a:pPr marL="0" marR="0" lvl="0" indent="0" algn="l" rtl="0">
              <a:spcBef>
                <a:spcPts val="0"/>
              </a:spcBef>
              <a:spcAft>
                <a:spcPts val="0"/>
              </a:spcAft>
              <a:buNone/>
            </a:pPr>
            <a:r>
              <a:rPr lang="en-US" sz="1800" dirty="0">
                <a:solidFill>
                  <a:schemeClr val="dk1"/>
                </a:solidFill>
                <a:latin typeface="Calibri"/>
                <a:cs typeface="Calibri"/>
                <a:sym typeface="Calibri"/>
              </a:rPr>
              <a:t>Total PDFs: 			29</a:t>
            </a:r>
          </a:p>
          <a:p>
            <a:pPr marL="0" marR="0" lvl="0" indent="0" algn="l" rtl="0">
              <a:spcBef>
                <a:spcPts val="0"/>
              </a:spcBef>
              <a:spcAft>
                <a:spcPts val="0"/>
              </a:spcAft>
              <a:buNone/>
            </a:pPr>
            <a:endParaRPr lang="en-US" sz="1800" dirty="0">
              <a:solidFill>
                <a:schemeClr val="dk1"/>
              </a:solidFill>
              <a:latin typeface="Calibri"/>
              <a:cs typeface="Calibri"/>
              <a:sym typeface="Calibri"/>
            </a:endParaRPr>
          </a:p>
          <a:p>
            <a:r>
              <a:rPr lang="en-US" sz="1800" dirty="0">
                <a:solidFill>
                  <a:schemeClr val="dk1"/>
                </a:solidFill>
                <a:latin typeface="Calibri"/>
                <a:cs typeface="Calibri"/>
                <a:sym typeface="Calibri"/>
              </a:rPr>
              <a:t>One reference per PDF</a:t>
            </a:r>
            <a:endParaRPr lang="en-US" sz="1800" dirty="0"/>
          </a:p>
        </p:txBody>
      </p:sp>
      <p:sp>
        <p:nvSpPr>
          <p:cNvPr id="2" name="Rectangle 1">
            <a:extLst>
              <a:ext uri="{FF2B5EF4-FFF2-40B4-BE49-F238E27FC236}">
                <a16:creationId xmlns:a16="http://schemas.microsoft.com/office/drawing/2014/main" id="{8C3B38BE-D458-8448-BAAB-F1B3A7CA92EC}"/>
              </a:ext>
            </a:extLst>
          </p:cNvPr>
          <p:cNvSpPr/>
          <p:nvPr/>
        </p:nvSpPr>
        <p:spPr>
          <a:xfrm>
            <a:off x="4792718" y="1997859"/>
            <a:ext cx="7525406" cy="4247317"/>
          </a:xfrm>
          <a:prstGeom prst="rect">
            <a:avLst/>
          </a:prstGeom>
        </p:spPr>
        <p:txBody>
          <a:bodyPr wrap="square">
            <a:spAutoFit/>
          </a:bodyPr>
          <a:lstStyle/>
          <a:p>
            <a:r>
              <a:rPr lang="en-US" sz="900" dirty="0">
                <a:hlinkClick r:id="rId3"/>
              </a:rPr>
              <a:t>https://web.archive.org/web/20200922092924/https://peopleofpraise.org/media/thevine/2006-04-vine-and-branches.pdf</a:t>
            </a:r>
            <a:endParaRPr lang="en-US" sz="900" dirty="0"/>
          </a:p>
          <a:p>
            <a:r>
              <a:rPr lang="en-US" sz="900" dirty="0">
                <a:hlinkClick r:id="rId4"/>
              </a:rPr>
              <a:t>https://web.archive.org/web/20200922092924/https://peopleofpraise.org/media/thevine/2006-07-vine-and-branches.pdf</a:t>
            </a:r>
            <a:endParaRPr lang="en-US" sz="900" dirty="0"/>
          </a:p>
          <a:p>
            <a:r>
              <a:rPr lang="en-US" sz="900" dirty="0">
                <a:hlinkClick r:id="rId5"/>
              </a:rPr>
              <a:t>https://web.archive.org/web/20200922092924/https://peopleofpraise.org/media/thevine/2006-09-10-vine-and-branches.pdf</a:t>
            </a:r>
            <a:endParaRPr lang="en-US" sz="900" dirty="0"/>
          </a:p>
          <a:p>
            <a:r>
              <a:rPr lang="en-US" sz="900" dirty="0">
                <a:hlinkClick r:id="rId6"/>
              </a:rPr>
              <a:t>https://web.archive.org/web/20200922092924/https://peopleofpraise.org/media/thevine/2006-11-vine-and-branches.pdf</a:t>
            </a:r>
            <a:endParaRPr lang="en-US" sz="900" dirty="0"/>
          </a:p>
          <a:p>
            <a:r>
              <a:rPr lang="en-US" sz="900" dirty="0">
                <a:hlinkClick r:id="rId7"/>
              </a:rPr>
              <a:t>https://web.archive.org/web/20200922092924/https://peopleofpraise.org/media/thevine/2006-12-vine-and-branches.pdf</a:t>
            </a:r>
            <a:endParaRPr lang="en-US" sz="900" dirty="0"/>
          </a:p>
          <a:p>
            <a:r>
              <a:rPr lang="en-US" sz="900" dirty="0">
                <a:hlinkClick r:id="rId8"/>
              </a:rPr>
              <a:t>https://web.archive.org/web/20200922092924/https://peopleofpraise.org/media/thevine/2007-02-vine-and-branches.pdf</a:t>
            </a:r>
            <a:endParaRPr lang="en-US" sz="900" dirty="0"/>
          </a:p>
          <a:p>
            <a:r>
              <a:rPr lang="en-US" sz="900" dirty="0">
                <a:hlinkClick r:id="rId9"/>
              </a:rPr>
              <a:t>https://web.archive.org/web/20200922092924/https://peopleofpraise.org/media/thevine/2007-03-04-vine-and-branches.pdf</a:t>
            </a:r>
            <a:endParaRPr lang="en-US" sz="900" dirty="0"/>
          </a:p>
          <a:p>
            <a:r>
              <a:rPr lang="en-US" sz="900" dirty="0">
                <a:hlinkClick r:id="rId10"/>
              </a:rPr>
              <a:t>https://web.archive.org/web/20200922092924/https://peopleofpraise.org/media/thevine/2007-05-vine-and-branches.pdf</a:t>
            </a:r>
            <a:endParaRPr lang="en-US" sz="900" dirty="0"/>
          </a:p>
          <a:p>
            <a:r>
              <a:rPr lang="en-US" sz="900" dirty="0">
                <a:hlinkClick r:id="rId11"/>
              </a:rPr>
              <a:t>https://web.archive.org/web/20200922092924/https://peopleofpraise.org/media/thevine/2007-08-vine-and-branches.pdf</a:t>
            </a:r>
            <a:endParaRPr lang="en-US" sz="900" dirty="0"/>
          </a:p>
          <a:p>
            <a:r>
              <a:rPr lang="en-US" sz="900" dirty="0">
                <a:hlinkClick r:id="rId12"/>
              </a:rPr>
              <a:t>https://web.archive.org/web/20200922092924/https://peopleofpraise.org/media/thevine/2007-11-vine-and-branches.pdf</a:t>
            </a:r>
            <a:endParaRPr lang="en-US" sz="900" dirty="0"/>
          </a:p>
          <a:p>
            <a:r>
              <a:rPr lang="en-US" sz="900" dirty="0">
                <a:hlinkClick r:id="rId13"/>
              </a:rPr>
              <a:t>https://web.archive.org/web/20200922092924/https://peopleofpraise.org/media/thevine/2008-01-vine-and-branches.pdf</a:t>
            </a:r>
            <a:endParaRPr lang="en-US" sz="900" dirty="0"/>
          </a:p>
          <a:p>
            <a:r>
              <a:rPr lang="en-US" sz="900" dirty="0">
                <a:hlinkClick r:id="rId14"/>
              </a:rPr>
              <a:t>https://web.archive.org/web/20200922092924/https://peopleofpraise.org/media/thevine/2008-04-vine-and-branches.pdf</a:t>
            </a:r>
            <a:endParaRPr lang="en-US" sz="900" dirty="0"/>
          </a:p>
          <a:p>
            <a:r>
              <a:rPr lang="en-US" sz="900" dirty="0">
                <a:hlinkClick r:id="rId15"/>
              </a:rPr>
              <a:t>https://web.archive.org/web/20200922092924/https://peopleofpraise.org/media/thevine/2008-10-11-vine-and-branches.pdf</a:t>
            </a:r>
            <a:endParaRPr lang="en-US" sz="900" dirty="0"/>
          </a:p>
          <a:p>
            <a:r>
              <a:rPr lang="en-US" sz="900" dirty="0">
                <a:hlinkClick r:id="rId16"/>
              </a:rPr>
              <a:t>https://web.archive.org/web/20200922092924/https://peopleofpraise.org/media/thevine/2009-02-vine-and-branches.pdf</a:t>
            </a:r>
            <a:endParaRPr lang="en-US" sz="900" dirty="0"/>
          </a:p>
          <a:p>
            <a:r>
              <a:rPr lang="en-US" sz="900" dirty="0">
                <a:hlinkClick r:id="rId17"/>
              </a:rPr>
              <a:t>https://web.archive.org/web/20200922092924/https://peopleofpraise.org/media/thevine/2009-10-11-vine-and-branches.pdf</a:t>
            </a:r>
            <a:endParaRPr lang="en-US" sz="900" dirty="0"/>
          </a:p>
          <a:p>
            <a:r>
              <a:rPr lang="en-US" sz="900" dirty="0">
                <a:hlinkClick r:id="rId18"/>
              </a:rPr>
              <a:t>https://web.archive.org/web/20200922092924/https://peopleofpraise.org/media/thevine/2010-summer-vine-and-branches.pdf</a:t>
            </a:r>
            <a:endParaRPr lang="en-US" sz="900" dirty="0"/>
          </a:p>
          <a:p>
            <a:r>
              <a:rPr lang="en-US" sz="900" dirty="0">
                <a:hlinkClick r:id="rId19"/>
              </a:rPr>
              <a:t>https://web.archive.org/web/20200922092924/https://peopleofpraise.org/media/thevine/2011-fall-vine-and-branches.pdf</a:t>
            </a:r>
            <a:endParaRPr lang="en-US" sz="900" dirty="0"/>
          </a:p>
          <a:p>
            <a:r>
              <a:rPr lang="en-US" sz="900" dirty="0">
                <a:hlinkClick r:id="rId20"/>
              </a:rPr>
              <a:t>https://web.archive.org/web/20200922092924/https://peopleofpraise.org/media/thevine/2011-spring-summer-vine-and-branches.pdf</a:t>
            </a:r>
            <a:endParaRPr lang="en-US" sz="900" dirty="0"/>
          </a:p>
          <a:p>
            <a:r>
              <a:rPr lang="en-US" sz="900" dirty="0">
                <a:hlinkClick r:id="rId21"/>
              </a:rPr>
              <a:t>https://web.archive.org/web/20200922092924/https://peopleofpraise.org/media/thevine/2013-fall-vine-and-branches.pdf</a:t>
            </a:r>
            <a:endParaRPr lang="en-US" sz="900" dirty="0"/>
          </a:p>
          <a:p>
            <a:r>
              <a:rPr lang="en-US" sz="900" dirty="0">
                <a:hlinkClick r:id="rId22"/>
              </a:rPr>
              <a:t>https://web.archive.org/web/20200922092924/https://peopleofpraise.org/media/thevine/2013-summer-vine-and-branches.pdf</a:t>
            </a:r>
            <a:endParaRPr lang="en-US" sz="900" dirty="0"/>
          </a:p>
          <a:p>
            <a:r>
              <a:rPr lang="en-US" sz="900" dirty="0">
                <a:hlinkClick r:id="rId23"/>
              </a:rPr>
              <a:t>https://web.archive.org/web/20200922092924/https://peopleofpraise.org/media/thevine/2013-winter-vine-and-branches.pdf</a:t>
            </a:r>
            <a:endParaRPr lang="en-US" sz="900" dirty="0"/>
          </a:p>
          <a:p>
            <a:r>
              <a:rPr lang="en-US" sz="900" dirty="0">
                <a:hlinkClick r:id="rId24"/>
              </a:rPr>
              <a:t>https://web.archive.org/web/20200922092924/https://peopleofpraise.org/media/thevine/2014-winter-vine-and-branches.pdf</a:t>
            </a:r>
            <a:endParaRPr lang="en-US" sz="900" dirty="0"/>
          </a:p>
          <a:p>
            <a:r>
              <a:rPr lang="en-US" sz="900" dirty="0">
                <a:hlinkClick r:id="rId25"/>
              </a:rPr>
              <a:t>https://web.archive.org/web/20200922092924/https://peopleofpraise.org/media/main/vb/add/January06VB.pdf</a:t>
            </a:r>
            <a:endParaRPr lang="en-US" sz="900" dirty="0"/>
          </a:p>
          <a:p>
            <a:r>
              <a:rPr lang="en-US" sz="900" dirty="0">
                <a:hlinkClick r:id="rId26"/>
              </a:rPr>
              <a:t>https://web.archive.org/web/20200922092924/https://peopleofpraise.org/media/main/vb/15/Sept.V%26B%207%2023%2014.pdf</a:t>
            </a:r>
            <a:endParaRPr lang="en-US" sz="900" dirty="0"/>
          </a:p>
          <a:p>
            <a:r>
              <a:rPr lang="en-US" sz="900" dirty="0">
                <a:hlinkClick r:id="rId27"/>
              </a:rPr>
              <a:t>https://web.archive.org/web/20200922092924/https://peopleofpraise.org/media/main/vb/50/V%26B%20Fall%202015%20web%202.pdf</a:t>
            </a:r>
            <a:endParaRPr lang="en-US" sz="900" dirty="0"/>
          </a:p>
          <a:p>
            <a:r>
              <a:rPr lang="en-US" sz="900" dirty="0">
                <a:hlinkClick r:id="rId28"/>
              </a:rPr>
              <a:t>https://web.archive.org/web/20200922092924/https://peopleofpraise.org/media/pdf/V%26B%20late%20fall%202016%20web%204.pdf</a:t>
            </a:r>
            <a:endParaRPr lang="en-US" sz="900" dirty="0"/>
          </a:p>
          <a:p>
            <a:r>
              <a:rPr lang="en-US" sz="900" dirty="0">
                <a:hlinkClick r:id="rId29"/>
              </a:rPr>
              <a:t>https://web.archive.org/web/20200922092924/https://peopleofpraise.org/media/pdf/V%26B%20Summer%202017%20web.pdf</a:t>
            </a:r>
            <a:endParaRPr lang="en-US" sz="900" dirty="0"/>
          </a:p>
          <a:p>
            <a:r>
              <a:rPr lang="en-US" sz="900" dirty="0">
                <a:hlinkClick r:id="rId30"/>
              </a:rPr>
              <a:t>https://web.archive.org/web/20200922092924/https://peopleofpraise.org/media/main/vb/45/V%26B%20Winter%202015%20w%20palmer.pdf</a:t>
            </a:r>
            <a:endParaRPr lang="en-US" sz="900" dirty="0"/>
          </a:p>
          <a:p>
            <a:r>
              <a:rPr lang="en-US" sz="900" dirty="0">
                <a:hlinkClick r:id="rId31"/>
              </a:rPr>
              <a:t>https://web.archive.org/web/20200922092924/https://peopleofpraise.org/media/pdf/winter%20v%26b.pdf</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Other Deletions</a:t>
            </a:r>
            <a:endParaRPr/>
          </a:p>
        </p:txBody>
      </p:sp>
      <p:sp>
        <p:nvSpPr>
          <p:cNvPr id="241" name="Google Shape;241;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242" name="Google Shape;242;p16"/>
          <p:cNvSpPr txBox="1"/>
          <p:nvPr/>
        </p:nvSpPr>
        <p:spPr>
          <a:xfrm>
            <a:off x="838201" y="1761361"/>
            <a:ext cx="10618076" cy="39702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Renames</a:t>
            </a:r>
            <a:endParaRPr dirty="0"/>
          </a:p>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hlinkClick r:id="rId3"/>
              </a:rPr>
              <a:t>https://web.archive.org/web/20080225093422/https://peopleofpraise.org/thevine/</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2007-09-vine-and-branches.pdf       &gt; 2007-09-10-vine-and-branches.pdf</a:t>
            </a:r>
            <a:endParaRPr dirty="0"/>
          </a:p>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hlinkClick r:id="rId4"/>
              </a:rPr>
              <a:t>https://web.archive.org/web/20150423190903/https://peopleofpraise.org/thevine/</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2007-09-10-vine-and-branches.pdf &gt; </a:t>
            </a:r>
            <a:r>
              <a:rPr lang="en-US" sz="1800" b="0" i="0" u="none" strike="noStrike" cap="none" dirty="0" err="1">
                <a:solidFill>
                  <a:schemeClr val="dk1"/>
                </a:solidFill>
                <a:latin typeface="Calibri"/>
                <a:ea typeface="Calibri"/>
                <a:cs typeface="Calibri"/>
                <a:sym typeface="Calibri"/>
              </a:rPr>
              <a:t>Sept.V&amp;B</a:t>
            </a:r>
            <a:r>
              <a:rPr lang="en-US" sz="1800" b="0" i="0" u="none" strike="noStrike" cap="none" dirty="0">
                <a:solidFill>
                  <a:schemeClr val="dk1"/>
                </a:solidFill>
                <a:latin typeface="Calibri"/>
                <a:ea typeface="Calibri"/>
                <a:cs typeface="Calibri"/>
                <a:sym typeface="Calibri"/>
              </a:rPr>
              <a:t> 7 23 14.pdf</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2014-fall-vine-and-branches.pdf.     &gt; V&amp;B Fall 2014 for web 3.pdf</a:t>
            </a:r>
            <a:endParaRPr dirty="0"/>
          </a:p>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hlinkClick r:id="rId5"/>
              </a:rPr>
              <a:t>https://web.archive.org/web/20150816011059/https://peopleofpraise.org/thevine/</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V&amp;B Winter 2015.pdf &gt; V&amp;B Winter 2015 w </a:t>
            </a:r>
            <a:r>
              <a:rPr lang="en-US" sz="1800" b="0" i="0" u="none" strike="noStrike" cap="none" dirty="0" err="1">
                <a:solidFill>
                  <a:schemeClr val="dk1"/>
                </a:solidFill>
                <a:latin typeface="Calibri"/>
                <a:ea typeface="Calibri"/>
                <a:cs typeface="Calibri"/>
                <a:sym typeface="Calibri"/>
              </a:rPr>
              <a:t>palmer.pdf</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References</a:t>
            </a:r>
            <a:endParaRPr dirty="0"/>
          </a:p>
          <a:p>
            <a:pPr marL="285750" lvl="0" indent="-285750">
              <a:buClr>
                <a:schemeClr val="dk1"/>
              </a:buClr>
              <a:buSzPts val="1800"/>
              <a:buFont typeface="Arial"/>
              <a:buChar char="•"/>
            </a:pPr>
            <a:r>
              <a:rPr lang="en-US" sz="1800" dirty="0">
                <a:solidFill>
                  <a:schemeClr val="dk1"/>
                </a:solidFill>
                <a:latin typeface="Calibri"/>
                <a:ea typeface="Calibri"/>
                <a:cs typeface="Calibri"/>
                <a:sym typeface="Calibri"/>
              </a:rPr>
              <a:t>2009-05-06-vine-and-branches.pdf went missing between </a:t>
            </a:r>
            <a:r>
              <a:rPr lang="en-US" sz="1800" dirty="0">
                <a:solidFill>
                  <a:schemeClr val="dk1"/>
                </a:solidFill>
                <a:latin typeface="Calibri"/>
                <a:ea typeface="Calibri"/>
                <a:cs typeface="Calibri"/>
                <a:sym typeface="Calibri"/>
                <a:hlinkClick r:id="rId6"/>
              </a:rPr>
              <a:t>https://web.archive.org/web/20120912222546/http://www.peopleofpraise.org/thevine/</a:t>
            </a:r>
            <a:r>
              <a:rPr lang="en-US" sz="1800" dirty="0">
                <a:solidFill>
                  <a:schemeClr val="dk1"/>
                </a:solidFill>
                <a:latin typeface="Calibri"/>
                <a:ea typeface="Calibri"/>
                <a:cs typeface="Calibri"/>
                <a:sym typeface="Calibri"/>
              </a:rPr>
              <a:t> and </a:t>
            </a:r>
            <a:r>
              <a:rPr lang="en-US" sz="1800" dirty="0">
                <a:solidFill>
                  <a:schemeClr val="dk1"/>
                </a:solidFill>
                <a:latin typeface="Calibri"/>
                <a:ea typeface="Calibri"/>
                <a:cs typeface="Calibri"/>
                <a:sym typeface="Calibri"/>
                <a:hlinkClick r:id="rId4"/>
              </a:rPr>
              <a:t>https://web.archive.org/web/20150423190903/https:/peopleofpraise.org/thevine/</a:t>
            </a:r>
            <a:endParaRPr dirty="0"/>
          </a:p>
          <a:p>
            <a:pPr marL="742950" marR="0" lvl="1" indent="-285750" algn="l" rtl="0">
              <a:spcBef>
                <a:spcPts val="0"/>
              </a:spcBef>
              <a:spcAft>
                <a:spcPts val="0"/>
              </a:spcAft>
              <a:buClr>
                <a:schemeClr val="dk1"/>
              </a:buClr>
              <a:buSzPts val="1800"/>
              <a:buFont typeface="Arial"/>
              <a:buChar char="•"/>
            </a:pPr>
            <a:r>
              <a:rPr lang="en-US" sz="1800" b="0" i="0" u="none" strike="noStrike" cap="none" dirty="0">
                <a:solidFill>
                  <a:schemeClr val="dk1"/>
                </a:solidFill>
                <a:latin typeface="Calibri"/>
                <a:ea typeface="Calibri"/>
                <a:cs typeface="Calibri"/>
                <a:sym typeface="Calibri"/>
              </a:rPr>
              <a:t>Was probably fixed during the renames reflected by the same memento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September 18</a:t>
            </a:r>
            <a:r>
              <a:rPr lang="en-US" baseline="30000"/>
              <a:t>th</a:t>
            </a:r>
            <a:r>
              <a:rPr lang="en-US"/>
              <a:t> , 2020</a:t>
            </a:r>
            <a:br>
              <a:rPr lang="en-US"/>
            </a:br>
            <a:r>
              <a:rPr lang="en-US"/>
              <a:t>Ruth Bader Ginsburg Passes Away</a:t>
            </a:r>
            <a:endParaRPr/>
          </a:p>
        </p:txBody>
      </p:sp>
      <p:pic>
        <p:nvPicPr>
          <p:cNvPr id="98" name="Google Shape;98;p2" descr="Graphical user interface&#10;&#10;Description automatically generated"/>
          <p:cNvPicPr preferRelativeResize="0">
            <a:picLocks noGrp="1"/>
          </p:cNvPicPr>
          <p:nvPr>
            <p:ph type="body" idx="1"/>
          </p:nvPr>
        </p:nvPicPr>
        <p:blipFill rotWithShape="1">
          <a:blip r:embed="rId3">
            <a:alphaModFix/>
          </a:blip>
          <a:srcRect/>
          <a:stretch/>
        </p:blipFill>
        <p:spPr>
          <a:xfrm>
            <a:off x="1431133" y="1847850"/>
            <a:ext cx="4525579" cy="4079984"/>
          </a:xfrm>
          <a:prstGeom prst="rect">
            <a:avLst/>
          </a:prstGeom>
          <a:noFill/>
          <a:ln>
            <a:noFill/>
          </a:ln>
        </p:spPr>
      </p:pic>
      <p:sp>
        <p:nvSpPr>
          <p:cNvPr id="99" name="Google Shape;9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Jim Ecker | jecke004@odu.edu | @</a:t>
            </a:r>
            <a:r>
              <a:rPr lang="en-US" dirty="0" err="1"/>
              <a:t>jimmy_ecker</a:t>
            </a:r>
            <a:endParaRPr dirty="0"/>
          </a:p>
        </p:txBody>
      </p:sp>
      <p:pic>
        <p:nvPicPr>
          <p:cNvPr id="100" name="Google Shape;100;p2" descr="A group of people standing in front of a crowd&#10;&#10;Description automatically generated"/>
          <p:cNvPicPr preferRelativeResize="0"/>
          <p:nvPr/>
        </p:nvPicPr>
        <p:blipFill rotWithShape="1">
          <a:blip r:embed="rId4">
            <a:alphaModFix/>
          </a:blip>
          <a:srcRect/>
          <a:stretch/>
        </p:blipFill>
        <p:spPr>
          <a:xfrm>
            <a:off x="6891072" y="1847851"/>
            <a:ext cx="3128380" cy="1759714"/>
          </a:xfrm>
          <a:prstGeom prst="rect">
            <a:avLst/>
          </a:prstGeom>
          <a:noFill/>
          <a:ln>
            <a:noFill/>
          </a:ln>
        </p:spPr>
      </p:pic>
      <p:pic>
        <p:nvPicPr>
          <p:cNvPr id="101" name="Google Shape;101;p2" descr="A group of people standing in front of a crowd&#10;&#10;Description automatically generated"/>
          <p:cNvPicPr preferRelativeResize="0"/>
          <p:nvPr/>
        </p:nvPicPr>
        <p:blipFill rotWithShape="1">
          <a:blip r:embed="rId5">
            <a:alphaModFix/>
          </a:blip>
          <a:srcRect/>
          <a:stretch/>
        </p:blipFill>
        <p:spPr>
          <a:xfrm>
            <a:off x="6829867" y="4036081"/>
            <a:ext cx="3250790" cy="1919007"/>
          </a:xfrm>
          <a:prstGeom prst="rect">
            <a:avLst/>
          </a:prstGeom>
          <a:noFill/>
          <a:ln>
            <a:noFill/>
          </a:ln>
        </p:spPr>
      </p:pic>
      <p:sp>
        <p:nvSpPr>
          <p:cNvPr id="2" name="Rectangle 1">
            <a:extLst>
              <a:ext uri="{FF2B5EF4-FFF2-40B4-BE49-F238E27FC236}">
                <a16:creationId xmlns:a16="http://schemas.microsoft.com/office/drawing/2014/main" id="{7968CEA4-8439-254C-B1FC-563FF9FC64E6}"/>
              </a:ext>
            </a:extLst>
          </p:cNvPr>
          <p:cNvSpPr/>
          <p:nvPr/>
        </p:nvSpPr>
        <p:spPr>
          <a:xfrm>
            <a:off x="1357561" y="5908438"/>
            <a:ext cx="4196983" cy="246221"/>
          </a:xfrm>
          <a:prstGeom prst="rect">
            <a:avLst/>
          </a:prstGeom>
        </p:spPr>
        <p:txBody>
          <a:bodyPr wrap="none">
            <a:spAutoFit/>
          </a:bodyPr>
          <a:lstStyle/>
          <a:p>
            <a:r>
              <a:rPr lang="en-US" sz="1000" dirty="0">
                <a:hlinkClick r:id="rId6"/>
              </a:rPr>
              <a:t>https://www.nytimes.com/2020/09/18/us/ruth-bader-ginsburg-dead.html</a:t>
            </a:r>
            <a:endParaRPr lang="en-US" sz="1000" dirty="0"/>
          </a:p>
        </p:txBody>
      </p:sp>
      <p:sp>
        <p:nvSpPr>
          <p:cNvPr id="3" name="Rectangle 2">
            <a:extLst>
              <a:ext uri="{FF2B5EF4-FFF2-40B4-BE49-F238E27FC236}">
                <a16:creationId xmlns:a16="http://schemas.microsoft.com/office/drawing/2014/main" id="{692EAB8E-D975-2C4A-A712-A092CCA199E4}"/>
              </a:ext>
            </a:extLst>
          </p:cNvPr>
          <p:cNvSpPr/>
          <p:nvPr/>
        </p:nvSpPr>
        <p:spPr>
          <a:xfrm>
            <a:off x="6787217" y="3574416"/>
            <a:ext cx="3250790" cy="369332"/>
          </a:xfrm>
          <a:prstGeom prst="rect">
            <a:avLst/>
          </a:prstGeom>
        </p:spPr>
        <p:txBody>
          <a:bodyPr wrap="square">
            <a:spAutoFit/>
          </a:bodyPr>
          <a:lstStyle/>
          <a:p>
            <a:r>
              <a:rPr lang="en-US" sz="600" dirty="0">
                <a:hlinkClick r:id="rId7"/>
              </a:rPr>
              <a:t>https://dynaimage.cdn.cnn.com/cnn/c_fill,g_auto,w_1200,h_675,ar_16:9/https%3A%2F%2Fcdn.cnn.com%2Fcnnnext%2Fdam%2Fassets%2F200923092952-02-rbg-scotus-0923.jpg</a:t>
            </a:r>
            <a:endParaRPr lang="en-US" sz="600" dirty="0"/>
          </a:p>
        </p:txBody>
      </p:sp>
      <p:sp>
        <p:nvSpPr>
          <p:cNvPr id="4" name="Rectangle 3">
            <a:extLst>
              <a:ext uri="{FF2B5EF4-FFF2-40B4-BE49-F238E27FC236}">
                <a16:creationId xmlns:a16="http://schemas.microsoft.com/office/drawing/2014/main" id="{CFF18DAB-C128-234D-835B-687941D5761C}"/>
              </a:ext>
            </a:extLst>
          </p:cNvPr>
          <p:cNvSpPr/>
          <p:nvPr/>
        </p:nvSpPr>
        <p:spPr>
          <a:xfrm>
            <a:off x="6787217" y="5952958"/>
            <a:ext cx="3293440" cy="369332"/>
          </a:xfrm>
          <a:prstGeom prst="rect">
            <a:avLst/>
          </a:prstGeom>
        </p:spPr>
        <p:txBody>
          <a:bodyPr wrap="square">
            <a:spAutoFit/>
          </a:bodyPr>
          <a:lstStyle/>
          <a:p>
            <a:r>
              <a:rPr lang="en-US" sz="600" dirty="0">
                <a:hlinkClick r:id="rId8"/>
              </a:rPr>
              <a:t>https://www.masslive.com/resizer/hpp9rKoEosDnXMbHObU6Jw_R6mk=/450x0/smart/cloudfront-us-east-1.images.arcpublishing.com/advancelocal/W6IGSZEV35GLRLGP7DH2POEDOA.jpg</a:t>
            </a:r>
            <a:endParaRPr lang="en-US" sz="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2017 in a Nutshell</a:t>
            </a:r>
            <a:endParaRPr/>
          </a:p>
        </p:txBody>
      </p:sp>
      <p:pic>
        <p:nvPicPr>
          <p:cNvPr id="248" name="Google Shape;248;p17" descr="Chart, line chart&#10;&#10;Description automatically generated"/>
          <p:cNvPicPr preferRelativeResize="0">
            <a:picLocks noGrp="1"/>
          </p:cNvPicPr>
          <p:nvPr>
            <p:ph type="body" idx="1"/>
          </p:nvPr>
        </p:nvPicPr>
        <p:blipFill rotWithShape="1">
          <a:blip r:embed="rId3">
            <a:alphaModFix/>
          </a:blip>
          <a:srcRect/>
          <a:stretch/>
        </p:blipFill>
        <p:spPr>
          <a:xfrm>
            <a:off x="838200" y="2235805"/>
            <a:ext cx="10515600" cy="3599360"/>
          </a:xfrm>
          <a:prstGeom prst="rect">
            <a:avLst/>
          </a:prstGeom>
          <a:noFill/>
          <a:ln>
            <a:noFill/>
          </a:ln>
        </p:spPr>
      </p:pic>
      <p:sp>
        <p:nvSpPr>
          <p:cNvPr id="249" name="Google Shape;24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250" name="Google Shape;250;p17"/>
          <p:cNvPicPr preferRelativeResize="0"/>
          <p:nvPr/>
        </p:nvPicPr>
        <p:blipFill rotWithShape="1">
          <a:blip r:embed="rId4">
            <a:alphaModFix/>
          </a:blip>
          <a:srcRect/>
          <a:stretch/>
        </p:blipFill>
        <p:spPr>
          <a:xfrm>
            <a:off x="726233" y="1738223"/>
            <a:ext cx="2250233" cy="450047"/>
          </a:xfrm>
          <a:prstGeom prst="rect">
            <a:avLst/>
          </a:prstGeom>
          <a:noFill/>
          <a:ln>
            <a:noFill/>
          </a:ln>
        </p:spPr>
      </p:pic>
      <p:pic>
        <p:nvPicPr>
          <p:cNvPr id="251" name="Google Shape;251;p17"/>
          <p:cNvPicPr preferRelativeResize="0"/>
          <p:nvPr/>
        </p:nvPicPr>
        <p:blipFill rotWithShape="1">
          <a:blip r:embed="rId5">
            <a:alphaModFix/>
          </a:blip>
          <a:srcRect/>
          <a:stretch/>
        </p:blipFill>
        <p:spPr>
          <a:xfrm>
            <a:off x="2612573" y="1848016"/>
            <a:ext cx="1689411" cy="353598"/>
          </a:xfrm>
          <a:prstGeom prst="rect">
            <a:avLst/>
          </a:prstGeom>
          <a:noFill/>
          <a:ln>
            <a:noFill/>
          </a:ln>
        </p:spPr>
      </p:pic>
      <p:pic>
        <p:nvPicPr>
          <p:cNvPr id="252" name="Google Shape;252;p17"/>
          <p:cNvPicPr preferRelativeResize="0"/>
          <p:nvPr/>
        </p:nvPicPr>
        <p:blipFill rotWithShape="1">
          <a:blip r:embed="rId6">
            <a:alphaModFix/>
          </a:blip>
          <a:srcRect/>
          <a:stretch/>
        </p:blipFill>
        <p:spPr>
          <a:xfrm>
            <a:off x="4169228" y="1851199"/>
            <a:ext cx="2250233" cy="368401"/>
          </a:xfrm>
          <a:prstGeom prst="rect">
            <a:avLst/>
          </a:prstGeom>
          <a:noFill/>
          <a:ln>
            <a:noFill/>
          </a:ln>
        </p:spPr>
      </p:pic>
      <p:sp>
        <p:nvSpPr>
          <p:cNvPr id="253" name="Google Shape;253;p17"/>
          <p:cNvSpPr txBox="1"/>
          <p:nvPr/>
        </p:nvSpPr>
        <p:spPr>
          <a:xfrm>
            <a:off x="1851349" y="3570130"/>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Neil Gorsuch Nominated</a:t>
            </a:r>
            <a:endParaRPr/>
          </a:p>
        </p:txBody>
      </p:sp>
      <p:cxnSp>
        <p:nvCxnSpPr>
          <p:cNvPr id="254" name="Google Shape;254;p17"/>
          <p:cNvCxnSpPr/>
          <p:nvPr/>
        </p:nvCxnSpPr>
        <p:spPr>
          <a:xfrm>
            <a:off x="3303037" y="3802690"/>
            <a:ext cx="0" cy="934148"/>
          </a:xfrm>
          <a:prstGeom prst="straightConnector1">
            <a:avLst/>
          </a:prstGeom>
          <a:noFill/>
          <a:ln w="28575" cap="flat" cmpd="sng">
            <a:solidFill>
              <a:schemeClr val="accent1"/>
            </a:solidFill>
            <a:prstDash val="solid"/>
            <a:miter lim="800000"/>
            <a:headEnd type="none" w="sm" len="sm"/>
            <a:tailEnd type="triangle" w="med" len="med"/>
          </a:ln>
        </p:spPr>
      </p:cxnSp>
      <p:sp>
        <p:nvSpPr>
          <p:cNvPr id="255" name="Google Shape;255;p17"/>
          <p:cNvSpPr txBox="1"/>
          <p:nvPr/>
        </p:nvSpPr>
        <p:spPr>
          <a:xfrm>
            <a:off x="2411188" y="3882060"/>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First V&amp;B Purge</a:t>
            </a:r>
            <a:endParaRPr/>
          </a:p>
        </p:txBody>
      </p:sp>
      <p:cxnSp>
        <p:nvCxnSpPr>
          <p:cNvPr id="256" name="Google Shape;256;p17"/>
          <p:cNvCxnSpPr/>
          <p:nvPr/>
        </p:nvCxnSpPr>
        <p:spPr>
          <a:xfrm flipH="1">
            <a:off x="3558074" y="4091516"/>
            <a:ext cx="257368" cy="743090"/>
          </a:xfrm>
          <a:prstGeom prst="straightConnector1">
            <a:avLst/>
          </a:prstGeom>
          <a:noFill/>
          <a:ln w="28575" cap="flat" cmpd="sng">
            <a:solidFill>
              <a:schemeClr val="accent1"/>
            </a:solidFill>
            <a:prstDash val="solid"/>
            <a:miter lim="800000"/>
            <a:headEnd type="none" w="sm" len="sm"/>
            <a:tailEnd type="triangle" w="med" len="med"/>
          </a:ln>
        </p:spPr>
      </p:cxnSp>
      <p:sp>
        <p:nvSpPr>
          <p:cNvPr id="257" name="Google Shape;257;p17"/>
          <p:cNvSpPr txBox="1"/>
          <p:nvPr/>
        </p:nvSpPr>
        <p:spPr>
          <a:xfrm>
            <a:off x="3884065" y="3688036"/>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Gorsuch Confirmed</a:t>
            </a:r>
            <a:endParaRPr/>
          </a:p>
        </p:txBody>
      </p:sp>
      <p:cxnSp>
        <p:nvCxnSpPr>
          <p:cNvPr id="258" name="Google Shape;258;p17"/>
          <p:cNvCxnSpPr/>
          <p:nvPr/>
        </p:nvCxnSpPr>
        <p:spPr>
          <a:xfrm flipH="1">
            <a:off x="4765998" y="3894664"/>
            <a:ext cx="392478" cy="830972"/>
          </a:xfrm>
          <a:prstGeom prst="straightConnector1">
            <a:avLst/>
          </a:prstGeom>
          <a:noFill/>
          <a:ln w="28575" cap="flat" cmpd="sng">
            <a:solidFill>
              <a:schemeClr val="accent1"/>
            </a:solidFill>
            <a:prstDash val="solid"/>
            <a:miter lim="800000"/>
            <a:headEnd type="none" w="sm" len="sm"/>
            <a:tailEnd type="triangle" w="med" len="med"/>
          </a:ln>
        </p:spPr>
      </p:cxnSp>
      <p:sp>
        <p:nvSpPr>
          <p:cNvPr id="259" name="Google Shape;259;p17"/>
          <p:cNvSpPr txBox="1"/>
          <p:nvPr/>
        </p:nvSpPr>
        <p:spPr>
          <a:xfrm>
            <a:off x="3414126" y="3150026"/>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Gorsuch Confirmation Hearings Start</a:t>
            </a:r>
            <a:endParaRPr/>
          </a:p>
        </p:txBody>
      </p:sp>
      <p:cxnSp>
        <p:nvCxnSpPr>
          <p:cNvPr id="260" name="Google Shape;260;p17"/>
          <p:cNvCxnSpPr/>
          <p:nvPr/>
        </p:nvCxnSpPr>
        <p:spPr>
          <a:xfrm flipH="1">
            <a:off x="4410665" y="3419740"/>
            <a:ext cx="221211" cy="1317098"/>
          </a:xfrm>
          <a:prstGeom prst="straightConnector1">
            <a:avLst/>
          </a:prstGeom>
          <a:noFill/>
          <a:ln w="28575" cap="flat" cmpd="sng">
            <a:solidFill>
              <a:schemeClr val="accent1"/>
            </a:solidFill>
            <a:prstDash val="solid"/>
            <a:miter lim="800000"/>
            <a:headEnd type="none" w="sm" len="sm"/>
            <a:tailEnd type="triangle" w="med" len="med"/>
          </a:ln>
        </p:spPr>
      </p:cxnSp>
      <p:sp>
        <p:nvSpPr>
          <p:cNvPr id="261" name="Google Shape;261;p17"/>
          <p:cNvSpPr txBox="1"/>
          <p:nvPr/>
        </p:nvSpPr>
        <p:spPr>
          <a:xfrm>
            <a:off x="4876025" y="3999226"/>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Amy Barrett Nominated to 7</a:t>
            </a:r>
            <a:r>
              <a:rPr lang="en-US" sz="1200" baseline="30000">
                <a:solidFill>
                  <a:schemeClr val="dk1"/>
                </a:solidFill>
                <a:latin typeface="Calibri"/>
                <a:ea typeface="Calibri"/>
                <a:cs typeface="Calibri"/>
                <a:sym typeface="Calibri"/>
              </a:rPr>
              <a:t>th</a:t>
            </a:r>
            <a:r>
              <a:rPr lang="en-US" sz="1200">
                <a:solidFill>
                  <a:schemeClr val="dk1"/>
                </a:solidFill>
                <a:latin typeface="Calibri"/>
                <a:ea typeface="Calibri"/>
                <a:cs typeface="Calibri"/>
                <a:sym typeface="Calibri"/>
              </a:rPr>
              <a:t> Circuit</a:t>
            </a:r>
            <a:endParaRPr/>
          </a:p>
        </p:txBody>
      </p:sp>
      <p:cxnSp>
        <p:nvCxnSpPr>
          <p:cNvPr id="262" name="Google Shape;262;p17"/>
          <p:cNvCxnSpPr/>
          <p:nvPr/>
        </p:nvCxnSpPr>
        <p:spPr>
          <a:xfrm flipH="1">
            <a:off x="5533053" y="4226046"/>
            <a:ext cx="562947" cy="364615"/>
          </a:xfrm>
          <a:prstGeom prst="straightConnector1">
            <a:avLst/>
          </a:prstGeom>
          <a:noFill/>
          <a:ln w="28575" cap="flat" cmpd="sng">
            <a:solidFill>
              <a:schemeClr val="accent1"/>
            </a:solidFill>
            <a:prstDash val="solid"/>
            <a:miter lim="800000"/>
            <a:headEnd type="none" w="sm" len="sm"/>
            <a:tailEnd type="triangle" w="med" len="med"/>
          </a:ln>
        </p:spPr>
      </p:cxnSp>
      <p:sp>
        <p:nvSpPr>
          <p:cNvPr id="263" name="Google Shape;263;p17"/>
          <p:cNvSpPr txBox="1"/>
          <p:nvPr/>
        </p:nvSpPr>
        <p:spPr>
          <a:xfrm>
            <a:off x="6524628" y="2720274"/>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Atlantic Article</a:t>
            </a:r>
            <a:endParaRPr/>
          </a:p>
        </p:txBody>
      </p:sp>
      <p:cxnSp>
        <p:nvCxnSpPr>
          <p:cNvPr id="264" name="Google Shape;264;p17"/>
          <p:cNvCxnSpPr>
            <a:stCxn id="263" idx="2"/>
          </p:cNvCxnSpPr>
          <p:nvPr/>
        </p:nvCxnSpPr>
        <p:spPr>
          <a:xfrm>
            <a:off x="8003530" y="2997273"/>
            <a:ext cx="282000" cy="545100"/>
          </a:xfrm>
          <a:prstGeom prst="straightConnector1">
            <a:avLst/>
          </a:prstGeom>
          <a:noFill/>
          <a:ln w="28575" cap="flat" cmpd="sng">
            <a:solidFill>
              <a:schemeClr val="accent1"/>
            </a:solidFill>
            <a:prstDash val="solid"/>
            <a:miter lim="800000"/>
            <a:headEnd type="none" w="sm" len="sm"/>
            <a:tailEnd type="triangle" w="med" len="med"/>
          </a:ln>
        </p:spPr>
      </p:cxnSp>
      <p:sp>
        <p:nvSpPr>
          <p:cNvPr id="265" name="Google Shape;265;p17"/>
          <p:cNvSpPr txBox="1"/>
          <p:nvPr/>
        </p:nvSpPr>
        <p:spPr>
          <a:xfrm>
            <a:off x="8144557" y="3075347"/>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Planned Parenthood</a:t>
            </a:r>
            <a:endParaRPr/>
          </a:p>
        </p:txBody>
      </p:sp>
      <p:cxnSp>
        <p:nvCxnSpPr>
          <p:cNvPr id="266" name="Google Shape;266;p17"/>
          <p:cNvCxnSpPr/>
          <p:nvPr/>
        </p:nvCxnSpPr>
        <p:spPr>
          <a:xfrm>
            <a:off x="9542212" y="3288525"/>
            <a:ext cx="0" cy="514165"/>
          </a:xfrm>
          <a:prstGeom prst="straightConnector1">
            <a:avLst/>
          </a:prstGeom>
          <a:noFill/>
          <a:ln w="28575" cap="flat" cmpd="sng">
            <a:solidFill>
              <a:schemeClr val="accent1"/>
            </a:solidFill>
            <a:prstDash val="solid"/>
            <a:miter lim="800000"/>
            <a:headEnd type="none" w="sm" len="sm"/>
            <a:tailEnd type="triangle" w="med" len="med"/>
          </a:ln>
        </p:spPr>
      </p:cxnSp>
      <p:sp>
        <p:nvSpPr>
          <p:cNvPr id="267" name="Google Shape;267;p17"/>
          <p:cNvSpPr txBox="1"/>
          <p:nvPr/>
        </p:nvSpPr>
        <p:spPr>
          <a:xfrm>
            <a:off x="5407978" y="3367155"/>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Confirmation Hearings Start</a:t>
            </a:r>
            <a:endParaRPr/>
          </a:p>
        </p:txBody>
      </p:sp>
      <p:cxnSp>
        <p:nvCxnSpPr>
          <p:cNvPr id="268" name="Google Shape;268;p17"/>
          <p:cNvCxnSpPr/>
          <p:nvPr/>
        </p:nvCxnSpPr>
        <p:spPr>
          <a:xfrm>
            <a:off x="6967983" y="3600420"/>
            <a:ext cx="1130514" cy="435065"/>
          </a:xfrm>
          <a:prstGeom prst="straightConnector1">
            <a:avLst/>
          </a:prstGeom>
          <a:noFill/>
          <a:ln w="28575" cap="flat" cmpd="sng">
            <a:solidFill>
              <a:schemeClr val="accent1"/>
            </a:solidFill>
            <a:prstDash val="solid"/>
            <a:miter lim="800000"/>
            <a:headEnd type="none" w="sm" len="sm"/>
            <a:tailEnd type="triangle" w="med" len="med"/>
          </a:ln>
        </p:spPr>
      </p:cxnSp>
      <p:sp>
        <p:nvSpPr>
          <p:cNvPr id="269" name="Google Shape;269;p17"/>
          <p:cNvSpPr txBox="1"/>
          <p:nvPr/>
        </p:nvSpPr>
        <p:spPr>
          <a:xfrm>
            <a:off x="5254791" y="4326534"/>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Second V&amp;B Purge</a:t>
            </a:r>
            <a:endParaRPr/>
          </a:p>
        </p:txBody>
      </p:sp>
      <p:cxnSp>
        <p:nvCxnSpPr>
          <p:cNvPr id="270" name="Google Shape;270;p17"/>
          <p:cNvCxnSpPr>
            <a:stCxn id="269" idx="2"/>
          </p:cNvCxnSpPr>
          <p:nvPr/>
        </p:nvCxnSpPr>
        <p:spPr>
          <a:xfrm flipH="1">
            <a:off x="6354793" y="4603533"/>
            <a:ext cx="378900" cy="291000"/>
          </a:xfrm>
          <a:prstGeom prst="straightConnector1">
            <a:avLst/>
          </a:prstGeom>
          <a:noFill/>
          <a:ln w="28575" cap="flat" cmpd="sng">
            <a:solidFill>
              <a:schemeClr val="accent1"/>
            </a:solidFill>
            <a:prstDash val="solid"/>
            <a:miter lim="800000"/>
            <a:headEnd type="none" w="sm" len="sm"/>
            <a:tailEnd type="triangle" w="med" len="med"/>
          </a:ln>
        </p:spPr>
      </p:cxnSp>
      <p:sp>
        <p:nvSpPr>
          <p:cNvPr id="2" name="Rectangle 1">
            <a:extLst>
              <a:ext uri="{FF2B5EF4-FFF2-40B4-BE49-F238E27FC236}">
                <a16:creationId xmlns:a16="http://schemas.microsoft.com/office/drawing/2014/main" id="{6F29E074-A2B0-4348-A53D-2AE5E2FEDB37}"/>
              </a:ext>
            </a:extLst>
          </p:cNvPr>
          <p:cNvSpPr/>
          <p:nvPr/>
        </p:nvSpPr>
        <p:spPr>
          <a:xfrm>
            <a:off x="767441" y="5819474"/>
            <a:ext cx="10586357" cy="246221"/>
          </a:xfrm>
          <a:prstGeom prst="rect">
            <a:avLst/>
          </a:prstGeom>
        </p:spPr>
        <p:txBody>
          <a:bodyPr wrap="square">
            <a:spAutoFit/>
          </a:bodyPr>
          <a:lstStyle/>
          <a:p>
            <a:r>
              <a:rPr lang="en-US" sz="1000" dirty="0">
                <a:hlinkClick r:id="rId7"/>
              </a:rPr>
              <a:t>https://trends.google.com/trends/explore?date=2017-01-01%202017-12-31&amp;geo=US&amp;q=people%20of%20praise,Amy%20Barrett,Amy%20Coney%20Barrett</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Spikes!</a:t>
            </a:r>
            <a:endParaRPr/>
          </a:p>
        </p:txBody>
      </p:sp>
      <p:pic>
        <p:nvPicPr>
          <p:cNvPr id="276" name="Google Shape;276;p18" descr="Graphical user interface, text&#10;&#10;Description automatically generated"/>
          <p:cNvPicPr preferRelativeResize="0">
            <a:picLocks noGrp="1"/>
          </p:cNvPicPr>
          <p:nvPr>
            <p:ph type="body" idx="1"/>
          </p:nvPr>
        </p:nvPicPr>
        <p:blipFill rotWithShape="1">
          <a:blip r:embed="rId3">
            <a:alphaModFix/>
          </a:blip>
          <a:srcRect/>
          <a:stretch/>
        </p:blipFill>
        <p:spPr>
          <a:xfrm>
            <a:off x="838200" y="1527045"/>
            <a:ext cx="4431527" cy="4351338"/>
          </a:xfrm>
          <a:prstGeom prst="rect">
            <a:avLst/>
          </a:prstGeom>
          <a:noFill/>
          <a:ln>
            <a:noFill/>
          </a:ln>
        </p:spPr>
      </p:pic>
      <p:sp>
        <p:nvSpPr>
          <p:cNvPr id="277" name="Google Shape;27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278" name="Google Shape;278;p18" descr="Graphical user interface, text, application&#10;&#10;Description automatically generated"/>
          <p:cNvPicPr preferRelativeResize="0"/>
          <p:nvPr/>
        </p:nvPicPr>
        <p:blipFill rotWithShape="1">
          <a:blip r:embed="rId4">
            <a:alphaModFix/>
          </a:blip>
          <a:srcRect/>
          <a:stretch/>
        </p:blipFill>
        <p:spPr>
          <a:xfrm>
            <a:off x="8153400" y="1528951"/>
            <a:ext cx="3027588" cy="4349432"/>
          </a:xfrm>
          <a:prstGeom prst="rect">
            <a:avLst/>
          </a:prstGeom>
          <a:noFill/>
          <a:ln>
            <a:noFill/>
          </a:ln>
        </p:spPr>
      </p:pic>
      <p:pic>
        <p:nvPicPr>
          <p:cNvPr id="279" name="Google Shape;279;p18" descr="Chart, line chart&#10;&#10;Description automatically generated"/>
          <p:cNvPicPr preferRelativeResize="0"/>
          <p:nvPr/>
        </p:nvPicPr>
        <p:blipFill rotWithShape="1">
          <a:blip r:embed="rId5">
            <a:alphaModFix/>
          </a:blip>
          <a:srcRect/>
          <a:stretch/>
        </p:blipFill>
        <p:spPr>
          <a:xfrm>
            <a:off x="5936603" y="1527045"/>
            <a:ext cx="1294621" cy="2261272"/>
          </a:xfrm>
          <a:prstGeom prst="rect">
            <a:avLst/>
          </a:prstGeom>
          <a:noFill/>
          <a:ln>
            <a:noFill/>
          </a:ln>
        </p:spPr>
      </p:pic>
      <p:pic>
        <p:nvPicPr>
          <p:cNvPr id="280" name="Google Shape;280;p18" descr="Chart, line chart&#10;&#10;Description automatically generated"/>
          <p:cNvPicPr preferRelativeResize="0"/>
          <p:nvPr/>
        </p:nvPicPr>
        <p:blipFill rotWithShape="1">
          <a:blip r:embed="rId6">
            <a:alphaModFix/>
          </a:blip>
          <a:srcRect/>
          <a:stretch/>
        </p:blipFill>
        <p:spPr>
          <a:xfrm>
            <a:off x="5936602" y="3906837"/>
            <a:ext cx="1294621" cy="1971546"/>
          </a:xfrm>
          <a:prstGeom prst="rect">
            <a:avLst/>
          </a:prstGeom>
          <a:noFill/>
          <a:ln>
            <a:noFill/>
          </a:ln>
        </p:spPr>
      </p:pic>
      <p:sp>
        <p:nvSpPr>
          <p:cNvPr id="2" name="Rectangle 1">
            <a:extLst>
              <a:ext uri="{FF2B5EF4-FFF2-40B4-BE49-F238E27FC236}">
                <a16:creationId xmlns:a16="http://schemas.microsoft.com/office/drawing/2014/main" id="{EA5296C6-A71D-CA42-BBF6-E39B04830D10}"/>
              </a:ext>
            </a:extLst>
          </p:cNvPr>
          <p:cNvSpPr/>
          <p:nvPr/>
        </p:nvSpPr>
        <p:spPr>
          <a:xfrm>
            <a:off x="8153401" y="5878383"/>
            <a:ext cx="3027588" cy="707886"/>
          </a:xfrm>
          <a:prstGeom prst="rect">
            <a:avLst/>
          </a:prstGeom>
        </p:spPr>
        <p:txBody>
          <a:bodyPr wrap="square">
            <a:spAutoFit/>
          </a:bodyPr>
          <a:lstStyle/>
          <a:p>
            <a:r>
              <a:rPr lang="en-US" sz="1000" dirty="0">
                <a:hlinkClick r:id="rId7"/>
              </a:rPr>
              <a:t>https://www.plannedparenthoodaction.org/pressroom/planned-parenthood-condemns-amy-coney-barrett-nomination-to-the-u-s-court-of-appeals-for-the-seventh-circuit</a:t>
            </a:r>
            <a:endParaRPr lang="en-US" sz="1000" dirty="0"/>
          </a:p>
        </p:txBody>
      </p:sp>
      <p:sp>
        <p:nvSpPr>
          <p:cNvPr id="3" name="Rectangle 2">
            <a:extLst>
              <a:ext uri="{FF2B5EF4-FFF2-40B4-BE49-F238E27FC236}">
                <a16:creationId xmlns:a16="http://schemas.microsoft.com/office/drawing/2014/main" id="{9B524F7D-7676-B64A-BEEC-F72C9EF106F4}"/>
              </a:ext>
            </a:extLst>
          </p:cNvPr>
          <p:cNvSpPr/>
          <p:nvPr/>
        </p:nvSpPr>
        <p:spPr>
          <a:xfrm>
            <a:off x="838199" y="5878383"/>
            <a:ext cx="4431527" cy="400110"/>
          </a:xfrm>
          <a:prstGeom prst="rect">
            <a:avLst/>
          </a:prstGeom>
        </p:spPr>
        <p:txBody>
          <a:bodyPr wrap="square">
            <a:spAutoFit/>
          </a:bodyPr>
          <a:lstStyle/>
          <a:p>
            <a:r>
              <a:rPr lang="en-US" sz="1000" dirty="0">
                <a:hlinkClick r:id="rId8"/>
              </a:rPr>
              <a:t>https://www.theatlantic.com/politics/archive/2017/09/catholics-senate-amy-barrett/539124/</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Blog Posts</a:t>
            </a:r>
            <a:endParaRPr/>
          </a:p>
        </p:txBody>
      </p:sp>
      <p:sp>
        <p:nvSpPr>
          <p:cNvPr id="286" name="Google Shape;286;p19"/>
          <p:cNvSpPr txBox="1">
            <a:spLocks noGrp="1"/>
          </p:cNvSpPr>
          <p:nvPr>
            <p:ph type="body" idx="1"/>
          </p:nvPr>
        </p:nvSpPr>
        <p:spPr>
          <a:xfrm>
            <a:off x="838200" y="1825625"/>
            <a:ext cx="5618584"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3 news blog posts in archives but missing from live web</a:t>
            </a:r>
            <a:endParaRPr dirty="0"/>
          </a:p>
          <a:p>
            <a:pPr marL="685800" lvl="1" indent="-228600" algn="l" rtl="0">
              <a:lnSpc>
                <a:spcPct val="90000"/>
              </a:lnSpc>
              <a:spcBef>
                <a:spcPts val="500"/>
              </a:spcBef>
              <a:spcAft>
                <a:spcPts val="0"/>
              </a:spcAft>
              <a:buClr>
                <a:schemeClr val="dk1"/>
              </a:buClr>
              <a:buSzPts val="2400"/>
              <a:buChar char="•"/>
            </a:pPr>
            <a:r>
              <a:rPr lang="en-US" dirty="0"/>
              <a:t>news/?p=882</a:t>
            </a:r>
            <a:endParaRPr dirty="0"/>
          </a:p>
        </p:txBody>
      </p:sp>
      <p:sp>
        <p:nvSpPr>
          <p:cNvPr id="287" name="Google Shape;28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288" name="Google Shape;288;p19" descr="A picture containing graphical user interface, text&#10;&#10;Description automatically generated"/>
          <p:cNvPicPr preferRelativeResize="0"/>
          <p:nvPr/>
        </p:nvPicPr>
        <p:blipFill rotWithShape="1">
          <a:blip r:embed="rId3">
            <a:alphaModFix/>
          </a:blip>
          <a:srcRect/>
          <a:stretch/>
        </p:blipFill>
        <p:spPr>
          <a:xfrm>
            <a:off x="7225656" y="1446245"/>
            <a:ext cx="3937779" cy="3965510"/>
          </a:xfrm>
          <a:prstGeom prst="rect">
            <a:avLst/>
          </a:prstGeom>
          <a:noFill/>
          <a:ln>
            <a:noFill/>
          </a:ln>
        </p:spPr>
      </p:pic>
      <p:sp>
        <p:nvSpPr>
          <p:cNvPr id="7" name="Google Shape;298;p20">
            <a:extLst>
              <a:ext uri="{FF2B5EF4-FFF2-40B4-BE49-F238E27FC236}">
                <a16:creationId xmlns:a16="http://schemas.microsoft.com/office/drawing/2014/main" id="{3EFE8CEE-BF97-C645-8248-E0B1D02D71ED}"/>
              </a:ext>
            </a:extLst>
          </p:cNvPr>
          <p:cNvSpPr txBox="1"/>
          <p:nvPr/>
        </p:nvSpPr>
        <p:spPr>
          <a:xfrm>
            <a:off x="7288931" y="5297160"/>
            <a:ext cx="3757441" cy="400069"/>
          </a:xfrm>
          <a:prstGeom prst="rect">
            <a:avLst/>
          </a:prstGeom>
          <a:noFill/>
          <a:ln>
            <a:noFill/>
          </a:ln>
        </p:spPr>
        <p:txBody>
          <a:bodyPr spcFirstLastPara="1" wrap="square" lIns="91425" tIns="45700" rIns="91425" bIns="45700" anchor="t" anchorCtr="0">
            <a:spAutoFit/>
          </a:bodyPr>
          <a:lstStyle/>
          <a:p>
            <a:pPr lvl="0"/>
            <a:r>
              <a:rPr lang="en-US" sz="1000" dirty="0">
                <a:solidFill>
                  <a:schemeClr val="dk1"/>
                </a:solidFill>
                <a:latin typeface="Calibri"/>
                <a:ea typeface="Calibri"/>
                <a:cs typeface="Calibri"/>
                <a:sym typeface="Calibri"/>
                <a:hlinkClick r:id="rId4"/>
              </a:rPr>
              <a:t>https://web.archive.org/web/20110104040008/http://peopleofpraise.org/news/?p=882</a:t>
            </a:r>
            <a:endParaRPr lang="en-US" sz="1000"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Another Camp Post</a:t>
            </a:r>
            <a:endParaRPr/>
          </a:p>
        </p:txBody>
      </p:sp>
      <p:sp>
        <p:nvSpPr>
          <p:cNvPr id="295" name="Google Shape;295;p20"/>
          <p:cNvSpPr txBox="1">
            <a:spLocks noGrp="1"/>
          </p:cNvSpPr>
          <p:nvPr>
            <p:ph type="body" idx="1"/>
          </p:nvPr>
        </p:nvSpPr>
        <p:spPr>
          <a:xfrm>
            <a:off x="838200" y="1825625"/>
            <a:ext cx="6066453"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3 news blog posts in archives but missing from live web</a:t>
            </a:r>
            <a:endParaRPr dirty="0"/>
          </a:p>
          <a:p>
            <a:pPr marL="685800" lvl="1" indent="-228600" algn="l" rtl="0">
              <a:lnSpc>
                <a:spcPct val="90000"/>
              </a:lnSpc>
              <a:spcBef>
                <a:spcPts val="500"/>
              </a:spcBef>
              <a:spcAft>
                <a:spcPts val="0"/>
              </a:spcAft>
              <a:buClr>
                <a:schemeClr val="dk1"/>
              </a:buClr>
              <a:buSzPts val="2400"/>
              <a:buChar char="•"/>
            </a:pPr>
            <a:r>
              <a:rPr lang="en-US" dirty="0"/>
              <a:t>news/?p=882</a:t>
            </a:r>
            <a:endParaRPr dirty="0"/>
          </a:p>
          <a:p>
            <a:pPr marL="685800" lvl="1" indent="-228600" algn="l" rtl="0">
              <a:lnSpc>
                <a:spcPct val="90000"/>
              </a:lnSpc>
              <a:spcBef>
                <a:spcPts val="500"/>
              </a:spcBef>
              <a:spcAft>
                <a:spcPts val="0"/>
              </a:spcAft>
              <a:buClr>
                <a:schemeClr val="dk1"/>
              </a:buClr>
              <a:buSzPts val="2400"/>
              <a:buChar char="•"/>
            </a:pPr>
            <a:r>
              <a:rPr lang="en-US" dirty="0"/>
              <a:t>news/?p=1003</a:t>
            </a:r>
            <a:endParaRPr dirty="0"/>
          </a:p>
        </p:txBody>
      </p:sp>
      <p:sp>
        <p:nvSpPr>
          <p:cNvPr id="296" name="Google Shape;29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297" name="Google Shape;297;p20" descr="Graphical user interface, text, application&#10;&#10;Description automatically generated"/>
          <p:cNvPicPr preferRelativeResize="0"/>
          <p:nvPr/>
        </p:nvPicPr>
        <p:blipFill rotWithShape="1">
          <a:blip r:embed="rId3">
            <a:alphaModFix/>
          </a:blip>
          <a:srcRect/>
          <a:stretch/>
        </p:blipFill>
        <p:spPr>
          <a:xfrm>
            <a:off x="7253958" y="1027906"/>
            <a:ext cx="4264664" cy="4306888"/>
          </a:xfrm>
          <a:prstGeom prst="rect">
            <a:avLst/>
          </a:prstGeom>
          <a:noFill/>
          <a:ln>
            <a:noFill/>
          </a:ln>
        </p:spPr>
      </p:pic>
      <p:sp>
        <p:nvSpPr>
          <p:cNvPr id="298" name="Google Shape;298;p20"/>
          <p:cNvSpPr txBox="1"/>
          <p:nvPr/>
        </p:nvSpPr>
        <p:spPr>
          <a:xfrm>
            <a:off x="7288931" y="5297160"/>
            <a:ext cx="4229691" cy="400069"/>
          </a:xfrm>
          <a:prstGeom prst="rect">
            <a:avLst/>
          </a:prstGeom>
          <a:noFill/>
          <a:ln>
            <a:noFill/>
          </a:ln>
        </p:spPr>
        <p:txBody>
          <a:bodyPr spcFirstLastPara="1" wrap="square" lIns="91425" tIns="45700" rIns="91425" bIns="45700" anchor="t" anchorCtr="0">
            <a:spAutoFit/>
          </a:bodyPr>
          <a:lstStyle/>
          <a:p>
            <a:pPr lvl="0"/>
            <a:r>
              <a:rPr lang="en-US" sz="1000" dirty="0">
                <a:solidFill>
                  <a:schemeClr val="dk1"/>
                </a:solidFill>
                <a:latin typeface="Calibri"/>
                <a:ea typeface="Calibri"/>
                <a:cs typeface="Calibri"/>
                <a:sym typeface="Calibri"/>
                <a:hlinkClick r:id="rId4"/>
              </a:rPr>
              <a:t>https://web.archive.org/web/20110104033453/http://peopleofpraise.org/news/?p=1003</a:t>
            </a:r>
            <a:endParaRPr lang="en-US" sz="1000"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 Mysterious Post Archived as ‘Page Not Found’</a:t>
            </a:r>
            <a:endParaRPr/>
          </a:p>
        </p:txBody>
      </p:sp>
      <p:sp>
        <p:nvSpPr>
          <p:cNvPr id="304" name="Google Shape;304;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3 news blog posts in archives but missing from live web</a:t>
            </a:r>
            <a:endParaRPr/>
          </a:p>
          <a:p>
            <a:pPr marL="685800" lvl="1" indent="-228600" algn="l" rtl="0">
              <a:lnSpc>
                <a:spcPct val="90000"/>
              </a:lnSpc>
              <a:spcBef>
                <a:spcPts val="500"/>
              </a:spcBef>
              <a:spcAft>
                <a:spcPts val="0"/>
              </a:spcAft>
              <a:buClr>
                <a:schemeClr val="dk1"/>
              </a:buClr>
              <a:buSzPts val="2400"/>
              <a:buChar char="•"/>
            </a:pPr>
            <a:r>
              <a:rPr lang="en-US"/>
              <a:t>news/?p=882</a:t>
            </a:r>
            <a:endParaRPr/>
          </a:p>
          <a:p>
            <a:pPr marL="685800" lvl="1" indent="-228600" algn="l" rtl="0">
              <a:lnSpc>
                <a:spcPct val="90000"/>
              </a:lnSpc>
              <a:spcBef>
                <a:spcPts val="500"/>
              </a:spcBef>
              <a:spcAft>
                <a:spcPts val="0"/>
              </a:spcAft>
              <a:buClr>
                <a:schemeClr val="dk1"/>
              </a:buClr>
              <a:buSzPts val="2400"/>
              <a:buChar char="•"/>
            </a:pPr>
            <a:r>
              <a:rPr lang="en-US"/>
              <a:t>news/?p=1003</a:t>
            </a:r>
            <a:endParaRPr/>
          </a:p>
          <a:p>
            <a:pPr marL="685800" lvl="1" indent="-228600" algn="l" rtl="0">
              <a:lnSpc>
                <a:spcPct val="90000"/>
              </a:lnSpc>
              <a:spcBef>
                <a:spcPts val="500"/>
              </a:spcBef>
              <a:spcAft>
                <a:spcPts val="0"/>
              </a:spcAft>
              <a:buClr>
                <a:schemeClr val="dk1"/>
              </a:buClr>
              <a:buSzPts val="2400"/>
              <a:buChar char="•"/>
            </a:pPr>
            <a:r>
              <a:rPr lang="en-US"/>
              <a:t>news/?p=4829</a:t>
            </a:r>
            <a:endParaRPr/>
          </a:p>
        </p:txBody>
      </p:sp>
      <p:sp>
        <p:nvSpPr>
          <p:cNvPr id="305" name="Google Shape;30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06" name="Google Shape;306;p21" descr="Graphical user interface, application&#10;&#10;Description automatically generated"/>
          <p:cNvPicPr preferRelativeResize="0"/>
          <p:nvPr/>
        </p:nvPicPr>
        <p:blipFill rotWithShape="1">
          <a:blip r:embed="rId3">
            <a:alphaModFix/>
          </a:blip>
          <a:srcRect/>
          <a:stretch/>
        </p:blipFill>
        <p:spPr>
          <a:xfrm>
            <a:off x="4599991" y="2541500"/>
            <a:ext cx="6494106" cy="2605289"/>
          </a:xfrm>
          <a:prstGeom prst="rect">
            <a:avLst/>
          </a:prstGeom>
          <a:noFill/>
          <a:ln>
            <a:noFill/>
          </a:ln>
        </p:spPr>
      </p:pic>
      <p:sp>
        <p:nvSpPr>
          <p:cNvPr id="2" name="Rectangle 1">
            <a:extLst>
              <a:ext uri="{FF2B5EF4-FFF2-40B4-BE49-F238E27FC236}">
                <a16:creationId xmlns:a16="http://schemas.microsoft.com/office/drawing/2014/main" id="{B2BEE533-95F6-3F40-A1A6-E704D90AA7BF}"/>
              </a:ext>
            </a:extLst>
          </p:cNvPr>
          <p:cNvSpPr/>
          <p:nvPr/>
        </p:nvSpPr>
        <p:spPr>
          <a:xfrm>
            <a:off x="4599991" y="5281726"/>
            <a:ext cx="6096000" cy="246221"/>
          </a:xfrm>
          <a:prstGeom prst="rect">
            <a:avLst/>
          </a:prstGeom>
        </p:spPr>
        <p:txBody>
          <a:bodyPr>
            <a:spAutoFit/>
          </a:bodyPr>
          <a:lstStyle/>
          <a:p>
            <a:r>
              <a:rPr lang="en-US" sz="1000" dirty="0">
                <a:hlinkClick r:id="rId4"/>
              </a:rPr>
              <a:t>https://web.archive.org/web/20180703225527/https://peopleofpraise.org/news/?p=4829</a:t>
            </a:r>
            <a:endParaRPr 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Verifying in Dataset</a:t>
            </a:r>
            <a:endParaRPr/>
          </a:p>
        </p:txBody>
      </p:sp>
      <p:sp>
        <p:nvSpPr>
          <p:cNvPr id="313" name="Google Shape;3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5" name="TextBox 4">
            <a:extLst>
              <a:ext uri="{FF2B5EF4-FFF2-40B4-BE49-F238E27FC236}">
                <a16:creationId xmlns:a16="http://schemas.microsoft.com/office/drawing/2014/main" id="{3CE4EFB0-CC3A-7740-8340-81746311F560}"/>
              </a:ext>
            </a:extLst>
          </p:cNvPr>
          <p:cNvSpPr txBox="1"/>
          <p:nvPr/>
        </p:nvSpPr>
        <p:spPr>
          <a:xfrm>
            <a:off x="1041400" y="1534872"/>
            <a:ext cx="3909848" cy="307777"/>
          </a:xfrm>
          <a:prstGeom prst="rect">
            <a:avLst/>
          </a:prstGeom>
          <a:noFill/>
        </p:spPr>
        <p:txBody>
          <a:bodyPr wrap="square" rtlCol="0">
            <a:spAutoFit/>
          </a:bodyPr>
          <a:lstStyle/>
          <a:p>
            <a:r>
              <a:rPr lang="en-US" dirty="0"/>
              <a:t>dataset/</a:t>
            </a:r>
            <a:r>
              <a:rPr lang="en-US" dirty="0" err="1"/>
              <a:t>archived_news_posts.csv</a:t>
            </a:r>
            <a:endParaRPr lang="en-US" dirty="0"/>
          </a:p>
        </p:txBody>
      </p:sp>
      <p:sp>
        <p:nvSpPr>
          <p:cNvPr id="6" name="Rectangle 5">
            <a:extLst>
              <a:ext uri="{FF2B5EF4-FFF2-40B4-BE49-F238E27FC236}">
                <a16:creationId xmlns:a16="http://schemas.microsoft.com/office/drawing/2014/main" id="{20DE8EEB-85F7-7943-B847-83898267C449}"/>
              </a:ext>
            </a:extLst>
          </p:cNvPr>
          <p:cNvSpPr/>
          <p:nvPr/>
        </p:nvSpPr>
        <p:spPr>
          <a:xfrm>
            <a:off x="1041400" y="2008321"/>
            <a:ext cx="7620000" cy="307777"/>
          </a:xfrm>
          <a:prstGeom prst="rect">
            <a:avLst/>
          </a:prstGeom>
        </p:spPr>
        <p:txBody>
          <a:bodyPr wrap="square">
            <a:spAutoFit/>
          </a:bodyPr>
          <a:lstStyle/>
          <a:p>
            <a:r>
              <a:rPr lang="en-US" dirty="0">
                <a:solidFill>
                  <a:srgbClr val="6A8759"/>
                </a:solidFill>
              </a:rPr>
              <a:t>20180703215205</a:t>
            </a:r>
            <a:r>
              <a:rPr lang="en-US" dirty="0">
                <a:solidFill>
                  <a:srgbClr val="CC7832"/>
                </a:solidFill>
              </a:rPr>
              <a:t>, </a:t>
            </a:r>
            <a:r>
              <a:rPr lang="en-US" dirty="0">
                <a:solidFill>
                  <a:srgbClr val="6A8759"/>
                </a:solidFill>
                <a:hlinkClick r:id="rId3"/>
              </a:rPr>
              <a:t>https://peopleofpraise.org/news/?p=6632 </a:t>
            </a:r>
            <a:r>
              <a:rPr lang="en-US" dirty="0">
                <a:solidFill>
                  <a:srgbClr val="CC7832"/>
                </a:solidFill>
                <a:hlinkClick r:id="rId3"/>
              </a:rPr>
              <a:t>, </a:t>
            </a:r>
            <a:r>
              <a:rPr lang="en-US" dirty="0">
                <a:solidFill>
                  <a:srgbClr val="6A8759"/>
                </a:solidFill>
                <a:hlinkClick r:id="rId3"/>
              </a:rPr>
              <a:t>6632</a:t>
            </a:r>
            <a:r>
              <a:rPr lang="en-US" dirty="0">
                <a:solidFill>
                  <a:srgbClr val="CC7832"/>
                </a:solidFill>
              </a:rPr>
              <a:t>, </a:t>
            </a:r>
            <a:r>
              <a:rPr lang="en-US" dirty="0">
                <a:solidFill>
                  <a:srgbClr val="6A8759"/>
                </a:solidFill>
              </a:rPr>
              <a:t>June 27 2018 10:09 </a:t>
            </a:r>
            <a:r>
              <a:rPr lang="en-US" dirty="0" err="1">
                <a:solidFill>
                  <a:srgbClr val="6A8759"/>
                </a:solidFill>
              </a:rPr>
              <a:t>a.m</a:t>
            </a:r>
            <a:endParaRPr lang="en-US" dirty="0">
              <a:solidFill>
                <a:srgbClr val="6A8759"/>
              </a:solidFill>
            </a:endParaRPr>
          </a:p>
        </p:txBody>
      </p:sp>
      <p:sp>
        <p:nvSpPr>
          <p:cNvPr id="7" name="Rectangle 6">
            <a:extLst>
              <a:ext uri="{FF2B5EF4-FFF2-40B4-BE49-F238E27FC236}">
                <a16:creationId xmlns:a16="http://schemas.microsoft.com/office/drawing/2014/main" id="{A182CCBF-AF53-B14B-96FB-28AE3D0C3C67}"/>
              </a:ext>
            </a:extLst>
          </p:cNvPr>
          <p:cNvSpPr/>
          <p:nvPr/>
        </p:nvSpPr>
        <p:spPr>
          <a:xfrm>
            <a:off x="1041400" y="2316098"/>
            <a:ext cx="5716630" cy="307777"/>
          </a:xfrm>
          <a:prstGeom prst="rect">
            <a:avLst/>
          </a:prstGeom>
        </p:spPr>
        <p:txBody>
          <a:bodyPr wrap="none">
            <a:spAutoFit/>
          </a:bodyPr>
          <a:lstStyle/>
          <a:p>
            <a:r>
              <a:rPr lang="en-US" dirty="0">
                <a:solidFill>
                  <a:srgbClr val="6A8759"/>
                </a:solidFill>
              </a:rPr>
              <a:t>20180703215431</a:t>
            </a:r>
            <a:r>
              <a:rPr lang="en-US" dirty="0">
                <a:solidFill>
                  <a:srgbClr val="CC7832"/>
                </a:solidFill>
              </a:rPr>
              <a:t>, </a:t>
            </a:r>
            <a:r>
              <a:rPr lang="en-US" dirty="0">
                <a:solidFill>
                  <a:srgbClr val="6A8759"/>
                </a:solidFill>
                <a:hlinkClick r:id="rId4"/>
              </a:rPr>
              <a:t>http://peopleofpraise.org:80/news/?p=4829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
        <p:nvSpPr>
          <p:cNvPr id="8" name="Rectangle 7">
            <a:extLst>
              <a:ext uri="{FF2B5EF4-FFF2-40B4-BE49-F238E27FC236}">
                <a16:creationId xmlns:a16="http://schemas.microsoft.com/office/drawing/2014/main" id="{A2AC3F7A-6D69-AC43-9CD8-50AEA0864D0F}"/>
              </a:ext>
            </a:extLst>
          </p:cNvPr>
          <p:cNvSpPr/>
          <p:nvPr/>
        </p:nvSpPr>
        <p:spPr>
          <a:xfrm>
            <a:off x="1041400" y="2623875"/>
            <a:ext cx="5557932" cy="307777"/>
          </a:xfrm>
          <a:prstGeom prst="rect">
            <a:avLst/>
          </a:prstGeom>
        </p:spPr>
        <p:txBody>
          <a:bodyPr wrap="none">
            <a:spAutoFit/>
          </a:bodyPr>
          <a:lstStyle/>
          <a:p>
            <a:r>
              <a:rPr lang="en-US" dirty="0">
                <a:solidFill>
                  <a:srgbClr val="6A8759"/>
                </a:solidFill>
              </a:rPr>
              <a:t>20180703215432</a:t>
            </a:r>
            <a:r>
              <a:rPr lang="en-US" dirty="0">
                <a:solidFill>
                  <a:srgbClr val="CC7832"/>
                </a:solidFill>
              </a:rPr>
              <a:t>, </a:t>
            </a:r>
            <a:r>
              <a:rPr lang="en-US" dirty="0">
                <a:solidFill>
                  <a:srgbClr val="6A8759"/>
                </a:solidFill>
                <a:hlinkClick r:id="rId5"/>
              </a:rPr>
              <a:t>https://peopleofpraise.org/news/?p=4829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
        <p:nvSpPr>
          <p:cNvPr id="9" name="Rectangle 8">
            <a:extLst>
              <a:ext uri="{FF2B5EF4-FFF2-40B4-BE49-F238E27FC236}">
                <a16:creationId xmlns:a16="http://schemas.microsoft.com/office/drawing/2014/main" id="{F424C448-DEE3-0A47-9F82-4E3E9B0E7B25}"/>
              </a:ext>
            </a:extLst>
          </p:cNvPr>
          <p:cNvSpPr/>
          <p:nvPr/>
        </p:nvSpPr>
        <p:spPr>
          <a:xfrm>
            <a:off x="1041399" y="2922806"/>
            <a:ext cx="7462345" cy="307777"/>
          </a:xfrm>
          <a:prstGeom prst="rect">
            <a:avLst/>
          </a:prstGeom>
        </p:spPr>
        <p:txBody>
          <a:bodyPr wrap="square">
            <a:spAutoFit/>
          </a:bodyPr>
          <a:lstStyle/>
          <a:p>
            <a:r>
              <a:rPr lang="en-US" dirty="0">
                <a:solidFill>
                  <a:srgbClr val="6A8759"/>
                </a:solidFill>
              </a:rPr>
              <a:t>20180703215438</a:t>
            </a:r>
            <a:r>
              <a:rPr lang="en-US" dirty="0">
                <a:solidFill>
                  <a:srgbClr val="CC7832"/>
                </a:solidFill>
              </a:rPr>
              <a:t>, </a:t>
            </a:r>
            <a:r>
              <a:rPr lang="en-US" dirty="0">
                <a:solidFill>
                  <a:srgbClr val="6A8759"/>
                </a:solidFill>
                <a:hlinkClick r:id="rId6"/>
              </a:rPr>
              <a:t>http://peopleofpraise.org:80/news/?p=3349</a:t>
            </a:r>
            <a:r>
              <a:rPr lang="en-US" dirty="0">
                <a:solidFill>
                  <a:srgbClr val="CC7832"/>
                </a:solidFill>
              </a:rPr>
              <a:t>, </a:t>
            </a:r>
            <a:r>
              <a:rPr lang="en-US" dirty="0">
                <a:solidFill>
                  <a:srgbClr val="6A8759"/>
                </a:solidFill>
              </a:rPr>
              <a:t>3349</a:t>
            </a:r>
            <a:r>
              <a:rPr lang="en-US" dirty="0">
                <a:solidFill>
                  <a:srgbClr val="CC7832"/>
                </a:solidFill>
              </a:rPr>
              <a:t>, </a:t>
            </a:r>
            <a:r>
              <a:rPr lang="en-US" dirty="0">
                <a:solidFill>
                  <a:srgbClr val="6A8759"/>
                </a:solidFill>
              </a:rPr>
              <a:t>Dec. 9 2013 5:06 </a:t>
            </a:r>
            <a:r>
              <a:rPr lang="en-US" dirty="0" err="1">
                <a:solidFill>
                  <a:srgbClr val="6A8759"/>
                </a:solidFill>
              </a:rPr>
              <a:t>p.m</a:t>
            </a:r>
            <a:endParaRPr lang="en-US" dirty="0"/>
          </a:p>
        </p:txBody>
      </p:sp>
      <p:sp>
        <p:nvSpPr>
          <p:cNvPr id="10" name="Rectangle 9">
            <a:extLst>
              <a:ext uri="{FF2B5EF4-FFF2-40B4-BE49-F238E27FC236}">
                <a16:creationId xmlns:a16="http://schemas.microsoft.com/office/drawing/2014/main" id="{27E5AC9E-7A4C-C945-B58B-CBD5AEA6C662}"/>
              </a:ext>
            </a:extLst>
          </p:cNvPr>
          <p:cNvSpPr/>
          <p:nvPr/>
        </p:nvSpPr>
        <p:spPr>
          <a:xfrm>
            <a:off x="1041398" y="3230583"/>
            <a:ext cx="7620000" cy="307777"/>
          </a:xfrm>
          <a:prstGeom prst="rect">
            <a:avLst/>
          </a:prstGeom>
        </p:spPr>
        <p:txBody>
          <a:bodyPr wrap="square">
            <a:spAutoFit/>
          </a:bodyPr>
          <a:lstStyle/>
          <a:p>
            <a:r>
              <a:rPr lang="en-US" dirty="0">
                <a:solidFill>
                  <a:srgbClr val="6A8759"/>
                </a:solidFill>
              </a:rPr>
              <a:t>20180703215438</a:t>
            </a:r>
            <a:r>
              <a:rPr lang="en-US" dirty="0">
                <a:solidFill>
                  <a:srgbClr val="CC7832"/>
                </a:solidFill>
              </a:rPr>
              <a:t>, </a:t>
            </a:r>
            <a:r>
              <a:rPr lang="en-US" dirty="0">
                <a:solidFill>
                  <a:srgbClr val="6A8759"/>
                </a:solidFill>
                <a:hlinkClick r:id="rId7"/>
              </a:rPr>
              <a:t>https://peopleofpraise.org/news/?p=3349</a:t>
            </a:r>
            <a:r>
              <a:rPr lang="en-US" dirty="0">
                <a:solidFill>
                  <a:srgbClr val="CC7832"/>
                </a:solidFill>
              </a:rPr>
              <a:t>, </a:t>
            </a:r>
            <a:r>
              <a:rPr lang="en-US" dirty="0">
                <a:solidFill>
                  <a:srgbClr val="6A8759"/>
                </a:solidFill>
              </a:rPr>
              <a:t>3349</a:t>
            </a:r>
            <a:r>
              <a:rPr lang="en-US" dirty="0">
                <a:solidFill>
                  <a:srgbClr val="CC7832"/>
                </a:solidFill>
              </a:rPr>
              <a:t>, </a:t>
            </a:r>
            <a:r>
              <a:rPr lang="en-US" dirty="0">
                <a:solidFill>
                  <a:srgbClr val="6A8759"/>
                </a:solidFill>
              </a:rPr>
              <a:t>Dec. 9 2013 5:06 p.m.</a:t>
            </a:r>
            <a:endParaRPr lang="en-US" dirty="0"/>
          </a:p>
        </p:txBody>
      </p:sp>
      <p:sp>
        <p:nvSpPr>
          <p:cNvPr id="11" name="Rectangle 10">
            <a:extLst>
              <a:ext uri="{FF2B5EF4-FFF2-40B4-BE49-F238E27FC236}">
                <a16:creationId xmlns:a16="http://schemas.microsoft.com/office/drawing/2014/main" id="{D031A581-B849-1A48-BCCF-27F44FFA5CEA}"/>
              </a:ext>
            </a:extLst>
          </p:cNvPr>
          <p:cNvSpPr/>
          <p:nvPr/>
        </p:nvSpPr>
        <p:spPr>
          <a:xfrm>
            <a:off x="1041396" y="3538360"/>
            <a:ext cx="7357245" cy="307777"/>
          </a:xfrm>
          <a:prstGeom prst="rect">
            <a:avLst/>
          </a:prstGeom>
        </p:spPr>
        <p:txBody>
          <a:bodyPr wrap="square">
            <a:spAutoFit/>
          </a:bodyPr>
          <a:lstStyle/>
          <a:p>
            <a:r>
              <a:rPr lang="en-US" dirty="0">
                <a:solidFill>
                  <a:srgbClr val="6A8759"/>
                </a:solidFill>
              </a:rPr>
              <a:t>20180703225527</a:t>
            </a:r>
            <a:r>
              <a:rPr lang="en-US" dirty="0">
                <a:solidFill>
                  <a:srgbClr val="CC7832"/>
                </a:solidFill>
              </a:rPr>
              <a:t>, </a:t>
            </a:r>
            <a:r>
              <a:rPr lang="en-US" dirty="0">
                <a:solidFill>
                  <a:srgbClr val="6A8759"/>
                </a:solidFill>
                <a:hlinkClick r:id="rId5"/>
              </a:rPr>
              <a:t>https://peopleofpraise.org/news/?p=4829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Verifying in Dataset</a:t>
            </a:r>
            <a:endParaRPr/>
          </a:p>
        </p:txBody>
      </p:sp>
      <p:sp>
        <p:nvSpPr>
          <p:cNvPr id="328" name="Google Shape;32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7" name="TextBox 6">
            <a:extLst>
              <a:ext uri="{FF2B5EF4-FFF2-40B4-BE49-F238E27FC236}">
                <a16:creationId xmlns:a16="http://schemas.microsoft.com/office/drawing/2014/main" id="{55F2ED75-9FD3-DE45-94B2-888940CB80B7}"/>
              </a:ext>
            </a:extLst>
          </p:cNvPr>
          <p:cNvSpPr txBox="1"/>
          <p:nvPr/>
        </p:nvSpPr>
        <p:spPr>
          <a:xfrm>
            <a:off x="1041400" y="1534872"/>
            <a:ext cx="3909848" cy="307777"/>
          </a:xfrm>
          <a:prstGeom prst="rect">
            <a:avLst/>
          </a:prstGeom>
          <a:noFill/>
        </p:spPr>
        <p:txBody>
          <a:bodyPr wrap="square" rtlCol="0">
            <a:spAutoFit/>
          </a:bodyPr>
          <a:lstStyle/>
          <a:p>
            <a:r>
              <a:rPr lang="en-US" dirty="0"/>
              <a:t>dataset/</a:t>
            </a:r>
            <a:r>
              <a:rPr lang="en-US" dirty="0" err="1"/>
              <a:t>archived_news_posts.csv</a:t>
            </a:r>
            <a:endParaRPr lang="en-US" dirty="0"/>
          </a:p>
        </p:txBody>
      </p:sp>
      <p:sp>
        <p:nvSpPr>
          <p:cNvPr id="10" name="Rectangle 9">
            <a:extLst>
              <a:ext uri="{FF2B5EF4-FFF2-40B4-BE49-F238E27FC236}">
                <a16:creationId xmlns:a16="http://schemas.microsoft.com/office/drawing/2014/main" id="{3B084361-531C-924A-B2AE-CCD7399B1F8E}"/>
              </a:ext>
            </a:extLst>
          </p:cNvPr>
          <p:cNvSpPr/>
          <p:nvPr/>
        </p:nvSpPr>
        <p:spPr>
          <a:xfrm>
            <a:off x="1041400" y="2008321"/>
            <a:ext cx="7620000" cy="307777"/>
          </a:xfrm>
          <a:prstGeom prst="rect">
            <a:avLst/>
          </a:prstGeom>
        </p:spPr>
        <p:txBody>
          <a:bodyPr wrap="square">
            <a:spAutoFit/>
          </a:bodyPr>
          <a:lstStyle/>
          <a:p>
            <a:r>
              <a:rPr lang="en-US" dirty="0">
                <a:solidFill>
                  <a:srgbClr val="6A8759"/>
                </a:solidFill>
              </a:rPr>
              <a:t>20180703215205</a:t>
            </a:r>
            <a:r>
              <a:rPr lang="en-US" dirty="0">
                <a:solidFill>
                  <a:srgbClr val="CC7832"/>
                </a:solidFill>
              </a:rPr>
              <a:t>, </a:t>
            </a:r>
            <a:r>
              <a:rPr lang="en-US" dirty="0">
                <a:solidFill>
                  <a:srgbClr val="6A8759"/>
                </a:solidFill>
                <a:hlinkClick r:id="rId3"/>
              </a:rPr>
              <a:t>https://peopleofpraise.org/news/?p=6632 </a:t>
            </a:r>
            <a:r>
              <a:rPr lang="en-US" dirty="0">
                <a:solidFill>
                  <a:srgbClr val="CC7832"/>
                </a:solidFill>
                <a:hlinkClick r:id="rId3"/>
              </a:rPr>
              <a:t>, </a:t>
            </a:r>
            <a:r>
              <a:rPr lang="en-US" dirty="0">
                <a:solidFill>
                  <a:srgbClr val="6A8759"/>
                </a:solidFill>
                <a:hlinkClick r:id="rId3"/>
              </a:rPr>
              <a:t>6632</a:t>
            </a:r>
            <a:r>
              <a:rPr lang="en-US" dirty="0">
                <a:solidFill>
                  <a:srgbClr val="CC7832"/>
                </a:solidFill>
              </a:rPr>
              <a:t>, </a:t>
            </a:r>
            <a:r>
              <a:rPr lang="en-US" dirty="0">
                <a:solidFill>
                  <a:srgbClr val="6A8759"/>
                </a:solidFill>
              </a:rPr>
              <a:t>June 27 2018 10:09 </a:t>
            </a:r>
            <a:r>
              <a:rPr lang="en-US" dirty="0" err="1">
                <a:solidFill>
                  <a:srgbClr val="6A8759"/>
                </a:solidFill>
              </a:rPr>
              <a:t>a.m</a:t>
            </a:r>
            <a:endParaRPr lang="en-US" dirty="0">
              <a:solidFill>
                <a:srgbClr val="6A8759"/>
              </a:solidFill>
            </a:endParaRPr>
          </a:p>
        </p:txBody>
      </p:sp>
      <p:sp>
        <p:nvSpPr>
          <p:cNvPr id="11" name="Rectangle 10">
            <a:extLst>
              <a:ext uri="{FF2B5EF4-FFF2-40B4-BE49-F238E27FC236}">
                <a16:creationId xmlns:a16="http://schemas.microsoft.com/office/drawing/2014/main" id="{63496570-8506-E94B-B469-AD685E173D88}"/>
              </a:ext>
            </a:extLst>
          </p:cNvPr>
          <p:cNvSpPr/>
          <p:nvPr/>
        </p:nvSpPr>
        <p:spPr>
          <a:xfrm>
            <a:off x="1041400" y="2316098"/>
            <a:ext cx="5716630" cy="307777"/>
          </a:xfrm>
          <a:prstGeom prst="rect">
            <a:avLst/>
          </a:prstGeom>
        </p:spPr>
        <p:txBody>
          <a:bodyPr wrap="none">
            <a:spAutoFit/>
          </a:bodyPr>
          <a:lstStyle/>
          <a:p>
            <a:r>
              <a:rPr lang="en-US" dirty="0">
                <a:solidFill>
                  <a:srgbClr val="6A8759"/>
                </a:solidFill>
              </a:rPr>
              <a:t>20180703215431</a:t>
            </a:r>
            <a:r>
              <a:rPr lang="en-US" dirty="0">
                <a:solidFill>
                  <a:srgbClr val="CC7832"/>
                </a:solidFill>
              </a:rPr>
              <a:t>, </a:t>
            </a:r>
            <a:r>
              <a:rPr lang="en-US" dirty="0">
                <a:solidFill>
                  <a:srgbClr val="6A8759"/>
                </a:solidFill>
                <a:hlinkClick r:id="rId4"/>
              </a:rPr>
              <a:t>http://peopleofpraise.org:80/news/?p=4829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
        <p:nvSpPr>
          <p:cNvPr id="12" name="Rectangle 11">
            <a:extLst>
              <a:ext uri="{FF2B5EF4-FFF2-40B4-BE49-F238E27FC236}">
                <a16:creationId xmlns:a16="http://schemas.microsoft.com/office/drawing/2014/main" id="{9A259041-3604-E245-B6E5-355D10AE0612}"/>
              </a:ext>
            </a:extLst>
          </p:cNvPr>
          <p:cNvSpPr/>
          <p:nvPr/>
        </p:nvSpPr>
        <p:spPr>
          <a:xfrm>
            <a:off x="1041400" y="2623875"/>
            <a:ext cx="5557932" cy="307777"/>
          </a:xfrm>
          <a:prstGeom prst="rect">
            <a:avLst/>
          </a:prstGeom>
        </p:spPr>
        <p:txBody>
          <a:bodyPr wrap="none">
            <a:spAutoFit/>
          </a:bodyPr>
          <a:lstStyle/>
          <a:p>
            <a:r>
              <a:rPr lang="en-US" dirty="0">
                <a:solidFill>
                  <a:srgbClr val="6A8759"/>
                </a:solidFill>
              </a:rPr>
              <a:t>20180703215432</a:t>
            </a:r>
            <a:r>
              <a:rPr lang="en-US" dirty="0">
                <a:solidFill>
                  <a:srgbClr val="CC7832"/>
                </a:solidFill>
              </a:rPr>
              <a:t>, </a:t>
            </a:r>
            <a:r>
              <a:rPr lang="en-US" dirty="0">
                <a:solidFill>
                  <a:srgbClr val="6A8759"/>
                </a:solidFill>
                <a:hlinkClick r:id="rId5"/>
              </a:rPr>
              <a:t>https://peopleofpraise.org/news/?p=4829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
        <p:nvSpPr>
          <p:cNvPr id="13" name="Rectangle 12">
            <a:extLst>
              <a:ext uri="{FF2B5EF4-FFF2-40B4-BE49-F238E27FC236}">
                <a16:creationId xmlns:a16="http://schemas.microsoft.com/office/drawing/2014/main" id="{36913AB1-9CC8-5A4A-AF5F-8A3C1A9192C5}"/>
              </a:ext>
            </a:extLst>
          </p:cNvPr>
          <p:cNvSpPr/>
          <p:nvPr/>
        </p:nvSpPr>
        <p:spPr>
          <a:xfrm>
            <a:off x="1041399" y="2922806"/>
            <a:ext cx="7462345" cy="307777"/>
          </a:xfrm>
          <a:prstGeom prst="rect">
            <a:avLst/>
          </a:prstGeom>
        </p:spPr>
        <p:txBody>
          <a:bodyPr wrap="square">
            <a:spAutoFit/>
          </a:bodyPr>
          <a:lstStyle/>
          <a:p>
            <a:r>
              <a:rPr lang="en-US" dirty="0">
                <a:solidFill>
                  <a:srgbClr val="6A8759"/>
                </a:solidFill>
              </a:rPr>
              <a:t>20180703215438</a:t>
            </a:r>
            <a:r>
              <a:rPr lang="en-US" dirty="0">
                <a:solidFill>
                  <a:srgbClr val="CC7832"/>
                </a:solidFill>
              </a:rPr>
              <a:t>, </a:t>
            </a:r>
            <a:r>
              <a:rPr lang="en-US" dirty="0">
                <a:solidFill>
                  <a:srgbClr val="6A8759"/>
                </a:solidFill>
                <a:hlinkClick r:id="rId6"/>
              </a:rPr>
              <a:t>http://peopleofpraise.org:80/news/?p=3349</a:t>
            </a:r>
            <a:r>
              <a:rPr lang="en-US" dirty="0">
                <a:solidFill>
                  <a:srgbClr val="CC7832"/>
                </a:solidFill>
              </a:rPr>
              <a:t>, </a:t>
            </a:r>
            <a:r>
              <a:rPr lang="en-US" dirty="0">
                <a:solidFill>
                  <a:srgbClr val="6A8759"/>
                </a:solidFill>
              </a:rPr>
              <a:t>3349</a:t>
            </a:r>
            <a:r>
              <a:rPr lang="en-US" dirty="0">
                <a:solidFill>
                  <a:srgbClr val="CC7832"/>
                </a:solidFill>
              </a:rPr>
              <a:t>, </a:t>
            </a:r>
            <a:r>
              <a:rPr lang="en-US" dirty="0">
                <a:solidFill>
                  <a:srgbClr val="6A8759"/>
                </a:solidFill>
              </a:rPr>
              <a:t>Dec. 9 2013 5:06 </a:t>
            </a:r>
            <a:r>
              <a:rPr lang="en-US" dirty="0" err="1">
                <a:solidFill>
                  <a:srgbClr val="6A8759"/>
                </a:solidFill>
              </a:rPr>
              <a:t>p.m</a:t>
            </a:r>
            <a:endParaRPr lang="en-US" dirty="0"/>
          </a:p>
        </p:txBody>
      </p:sp>
      <p:sp>
        <p:nvSpPr>
          <p:cNvPr id="14" name="Rectangle 13">
            <a:extLst>
              <a:ext uri="{FF2B5EF4-FFF2-40B4-BE49-F238E27FC236}">
                <a16:creationId xmlns:a16="http://schemas.microsoft.com/office/drawing/2014/main" id="{872472C5-D166-1747-9736-9524C518784A}"/>
              </a:ext>
            </a:extLst>
          </p:cNvPr>
          <p:cNvSpPr/>
          <p:nvPr/>
        </p:nvSpPr>
        <p:spPr>
          <a:xfrm>
            <a:off x="1041398" y="3230583"/>
            <a:ext cx="7620000" cy="307777"/>
          </a:xfrm>
          <a:prstGeom prst="rect">
            <a:avLst/>
          </a:prstGeom>
        </p:spPr>
        <p:txBody>
          <a:bodyPr wrap="square">
            <a:spAutoFit/>
          </a:bodyPr>
          <a:lstStyle/>
          <a:p>
            <a:r>
              <a:rPr lang="en-US" dirty="0">
                <a:solidFill>
                  <a:srgbClr val="6A8759"/>
                </a:solidFill>
              </a:rPr>
              <a:t>20180703215438</a:t>
            </a:r>
            <a:r>
              <a:rPr lang="en-US" dirty="0">
                <a:solidFill>
                  <a:srgbClr val="CC7832"/>
                </a:solidFill>
              </a:rPr>
              <a:t>, </a:t>
            </a:r>
            <a:r>
              <a:rPr lang="en-US" dirty="0">
                <a:solidFill>
                  <a:srgbClr val="6A8759"/>
                </a:solidFill>
                <a:hlinkClick r:id="rId7"/>
              </a:rPr>
              <a:t>https://peopleofpraise.org/news/?p=3349</a:t>
            </a:r>
            <a:r>
              <a:rPr lang="en-US" dirty="0">
                <a:solidFill>
                  <a:srgbClr val="CC7832"/>
                </a:solidFill>
              </a:rPr>
              <a:t>, </a:t>
            </a:r>
            <a:r>
              <a:rPr lang="en-US" dirty="0">
                <a:solidFill>
                  <a:srgbClr val="6A8759"/>
                </a:solidFill>
              </a:rPr>
              <a:t>3349</a:t>
            </a:r>
            <a:r>
              <a:rPr lang="en-US" dirty="0">
                <a:solidFill>
                  <a:srgbClr val="CC7832"/>
                </a:solidFill>
              </a:rPr>
              <a:t>, </a:t>
            </a:r>
            <a:r>
              <a:rPr lang="en-US" dirty="0">
                <a:solidFill>
                  <a:srgbClr val="6A8759"/>
                </a:solidFill>
              </a:rPr>
              <a:t>Dec. 9 2013 5:06 p.m.</a:t>
            </a:r>
            <a:endParaRPr lang="en-US" dirty="0"/>
          </a:p>
        </p:txBody>
      </p:sp>
      <p:sp>
        <p:nvSpPr>
          <p:cNvPr id="15" name="Rectangle 14">
            <a:extLst>
              <a:ext uri="{FF2B5EF4-FFF2-40B4-BE49-F238E27FC236}">
                <a16:creationId xmlns:a16="http://schemas.microsoft.com/office/drawing/2014/main" id="{F19743FA-E292-6742-9C7B-5CA4A1BFEED6}"/>
              </a:ext>
            </a:extLst>
          </p:cNvPr>
          <p:cNvSpPr/>
          <p:nvPr/>
        </p:nvSpPr>
        <p:spPr>
          <a:xfrm>
            <a:off x="1041396" y="3538360"/>
            <a:ext cx="7357245" cy="307777"/>
          </a:xfrm>
          <a:prstGeom prst="rect">
            <a:avLst/>
          </a:prstGeom>
        </p:spPr>
        <p:txBody>
          <a:bodyPr wrap="square">
            <a:spAutoFit/>
          </a:bodyPr>
          <a:lstStyle/>
          <a:p>
            <a:r>
              <a:rPr lang="en-US" dirty="0">
                <a:solidFill>
                  <a:srgbClr val="6A8759"/>
                </a:solidFill>
              </a:rPr>
              <a:t>20180703225527</a:t>
            </a:r>
            <a:r>
              <a:rPr lang="en-US" dirty="0">
                <a:solidFill>
                  <a:srgbClr val="CC7832"/>
                </a:solidFill>
              </a:rPr>
              <a:t>, </a:t>
            </a:r>
            <a:r>
              <a:rPr lang="en-US" dirty="0">
                <a:solidFill>
                  <a:srgbClr val="6A8759"/>
                </a:solidFill>
                <a:hlinkClick r:id="rId5"/>
              </a:rPr>
              <a:t>https://peopleofpraise.org/news/?p=4829</a:t>
            </a:r>
            <a:r>
              <a:rPr lang="en-US" dirty="0">
                <a:solidFill>
                  <a:srgbClr val="CC7832"/>
                </a:solidFill>
              </a:rPr>
              <a:t>, </a:t>
            </a:r>
            <a:r>
              <a:rPr lang="en-US" dirty="0">
                <a:solidFill>
                  <a:srgbClr val="FF0000"/>
                </a:solidFill>
              </a:rPr>
              <a:t>4829</a:t>
            </a:r>
            <a:r>
              <a:rPr lang="en-US" dirty="0">
                <a:solidFill>
                  <a:srgbClr val="CC7832"/>
                </a:solidFill>
              </a:rPr>
              <a:t>,,,</a:t>
            </a:r>
            <a:endParaRPr lang="en-US" dirty="0"/>
          </a:p>
        </p:txBody>
      </p:sp>
      <p:sp>
        <p:nvSpPr>
          <p:cNvPr id="5" name="Rectangle 4">
            <a:extLst>
              <a:ext uri="{FF2B5EF4-FFF2-40B4-BE49-F238E27FC236}">
                <a16:creationId xmlns:a16="http://schemas.microsoft.com/office/drawing/2014/main" id="{E83063A7-50A4-8246-94C5-03AD123271F4}"/>
              </a:ext>
            </a:extLst>
          </p:cNvPr>
          <p:cNvSpPr/>
          <p:nvPr/>
        </p:nvSpPr>
        <p:spPr>
          <a:xfrm>
            <a:off x="1041396" y="4576101"/>
            <a:ext cx="7934438" cy="307777"/>
          </a:xfrm>
          <a:prstGeom prst="rect">
            <a:avLst/>
          </a:prstGeom>
        </p:spPr>
        <p:txBody>
          <a:bodyPr wrap="square">
            <a:spAutoFit/>
          </a:bodyPr>
          <a:lstStyle/>
          <a:p>
            <a:r>
              <a:rPr lang="en-US" dirty="0">
                <a:solidFill>
                  <a:srgbClr val="6A8759"/>
                </a:solidFill>
              </a:rPr>
              <a:t>20160402002454</a:t>
            </a:r>
            <a:r>
              <a:rPr lang="en-US" dirty="0">
                <a:solidFill>
                  <a:srgbClr val="CC7832"/>
                </a:solidFill>
              </a:rPr>
              <a:t>, </a:t>
            </a:r>
            <a:r>
              <a:rPr lang="en-US" dirty="0">
                <a:solidFill>
                  <a:srgbClr val="6A8759"/>
                </a:solidFill>
                <a:hlinkClick r:id="rId8"/>
              </a:rPr>
              <a:t>http://peopleofpraise.org/news/?p=4821</a:t>
            </a:r>
            <a:r>
              <a:rPr lang="en-US" dirty="0">
                <a:solidFill>
                  <a:srgbClr val="CC7832"/>
                </a:solidFill>
              </a:rPr>
              <a:t>, </a:t>
            </a:r>
            <a:r>
              <a:rPr lang="en-US" dirty="0">
                <a:solidFill>
                  <a:srgbClr val="6A8759"/>
                </a:solidFill>
              </a:rPr>
              <a:t>4821</a:t>
            </a:r>
            <a:r>
              <a:rPr lang="en-US" dirty="0">
                <a:solidFill>
                  <a:srgbClr val="CC7832"/>
                </a:solidFill>
              </a:rPr>
              <a:t>, </a:t>
            </a:r>
            <a:r>
              <a:rPr lang="en-US" dirty="0">
                <a:solidFill>
                  <a:srgbClr val="FF0000"/>
                </a:solidFill>
              </a:rPr>
              <a:t>Sept. 1 2015 10:11 a.m.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Let’s See if we can Find a Thumbnail</a:t>
            </a:r>
            <a:endParaRPr/>
          </a:p>
        </p:txBody>
      </p:sp>
      <p:pic>
        <p:nvPicPr>
          <p:cNvPr id="345" name="Google Shape;345;p26" descr="Calendar&#10;&#10;Description automatically generated"/>
          <p:cNvPicPr preferRelativeResize="0">
            <a:picLocks noGrp="1"/>
          </p:cNvPicPr>
          <p:nvPr>
            <p:ph type="body" idx="1"/>
          </p:nvPr>
        </p:nvPicPr>
        <p:blipFill rotWithShape="1">
          <a:blip r:embed="rId3">
            <a:alphaModFix/>
          </a:blip>
          <a:srcRect/>
          <a:stretch/>
        </p:blipFill>
        <p:spPr>
          <a:xfrm>
            <a:off x="838200" y="1847850"/>
            <a:ext cx="5357403" cy="4351338"/>
          </a:xfrm>
          <a:prstGeom prst="rect">
            <a:avLst/>
          </a:prstGeom>
          <a:noFill/>
          <a:ln>
            <a:noFill/>
          </a:ln>
        </p:spPr>
      </p:pic>
      <p:sp>
        <p:nvSpPr>
          <p:cNvPr id="346" name="Google Shape;34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47" name="Google Shape;347;p26" descr="Calendar&#10;&#10;Description automatically generated"/>
          <p:cNvPicPr preferRelativeResize="0"/>
          <p:nvPr/>
        </p:nvPicPr>
        <p:blipFill rotWithShape="1">
          <a:blip r:embed="rId4">
            <a:alphaModFix/>
          </a:blip>
          <a:srcRect/>
          <a:stretch/>
        </p:blipFill>
        <p:spPr>
          <a:xfrm>
            <a:off x="6985000" y="2093119"/>
            <a:ext cx="4368800" cy="3860800"/>
          </a:xfrm>
          <a:prstGeom prst="rect">
            <a:avLst/>
          </a:prstGeom>
          <a:noFill/>
          <a:ln>
            <a:noFill/>
          </a:ln>
        </p:spPr>
      </p:pic>
      <p:sp>
        <p:nvSpPr>
          <p:cNvPr id="2" name="Rectangle 1">
            <a:extLst>
              <a:ext uri="{FF2B5EF4-FFF2-40B4-BE49-F238E27FC236}">
                <a16:creationId xmlns:a16="http://schemas.microsoft.com/office/drawing/2014/main" id="{8EE51465-03E7-FC48-9487-17115D5A1EF3}"/>
              </a:ext>
            </a:extLst>
          </p:cNvPr>
          <p:cNvSpPr/>
          <p:nvPr/>
        </p:nvSpPr>
        <p:spPr>
          <a:xfrm>
            <a:off x="7024414" y="5707698"/>
            <a:ext cx="6096000" cy="246221"/>
          </a:xfrm>
          <a:prstGeom prst="rect">
            <a:avLst/>
          </a:prstGeom>
        </p:spPr>
        <p:txBody>
          <a:bodyPr>
            <a:spAutoFit/>
          </a:bodyPr>
          <a:lstStyle/>
          <a:p>
            <a:r>
              <a:rPr lang="en-US" sz="1000" dirty="0">
                <a:hlinkClick r:id="rId5"/>
              </a:rPr>
              <a:t>https://web.archive.org/web/20150911091418/https://peopleofpraise.org/news/</a:t>
            </a:r>
            <a:endParaRPr lang="en-US" sz="1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No Joy</a:t>
            </a:r>
            <a:endParaRPr/>
          </a:p>
        </p:txBody>
      </p:sp>
      <p:pic>
        <p:nvPicPr>
          <p:cNvPr id="353" name="Google Shape;353;p27" descr="Text&#10;&#10;Description automatically generated"/>
          <p:cNvPicPr preferRelativeResize="0">
            <a:picLocks noGrp="1"/>
          </p:cNvPicPr>
          <p:nvPr>
            <p:ph type="body" idx="1"/>
          </p:nvPr>
        </p:nvPicPr>
        <p:blipFill rotWithShape="1">
          <a:blip r:embed="rId3">
            <a:alphaModFix/>
          </a:blip>
          <a:srcRect/>
          <a:stretch/>
        </p:blipFill>
        <p:spPr>
          <a:xfrm>
            <a:off x="838200" y="1573698"/>
            <a:ext cx="2639598" cy="4351338"/>
          </a:xfrm>
          <a:prstGeom prst="rect">
            <a:avLst/>
          </a:prstGeom>
          <a:noFill/>
          <a:ln>
            <a:noFill/>
          </a:ln>
        </p:spPr>
      </p:pic>
      <p:sp>
        <p:nvSpPr>
          <p:cNvPr id="354" name="Google Shape;354;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55" name="Google Shape;355;p27" descr="Text, timeline&#10;&#10;Description automatically generated"/>
          <p:cNvPicPr preferRelativeResize="0"/>
          <p:nvPr/>
        </p:nvPicPr>
        <p:blipFill rotWithShape="1">
          <a:blip r:embed="rId4">
            <a:alphaModFix/>
          </a:blip>
          <a:srcRect/>
          <a:stretch/>
        </p:blipFill>
        <p:spPr>
          <a:xfrm>
            <a:off x="5171116" y="840165"/>
            <a:ext cx="5964568" cy="5177669"/>
          </a:xfrm>
          <a:prstGeom prst="rect">
            <a:avLst/>
          </a:prstGeom>
          <a:noFill/>
          <a:ln>
            <a:noFill/>
          </a:ln>
        </p:spPr>
      </p:pic>
      <p:sp>
        <p:nvSpPr>
          <p:cNvPr id="6" name="Rectangle 5">
            <a:extLst>
              <a:ext uri="{FF2B5EF4-FFF2-40B4-BE49-F238E27FC236}">
                <a16:creationId xmlns:a16="http://schemas.microsoft.com/office/drawing/2014/main" id="{9CBFBCAB-201C-554B-A3D8-220FE46DFA9C}"/>
              </a:ext>
            </a:extLst>
          </p:cNvPr>
          <p:cNvSpPr/>
          <p:nvPr/>
        </p:nvSpPr>
        <p:spPr>
          <a:xfrm>
            <a:off x="5039684" y="6110129"/>
            <a:ext cx="6096000" cy="246221"/>
          </a:xfrm>
          <a:prstGeom prst="rect">
            <a:avLst/>
          </a:prstGeom>
        </p:spPr>
        <p:txBody>
          <a:bodyPr>
            <a:spAutoFit/>
          </a:bodyPr>
          <a:lstStyle/>
          <a:p>
            <a:r>
              <a:rPr lang="en-US" sz="1000" dirty="0">
                <a:hlinkClick r:id="rId5"/>
              </a:rPr>
              <a:t>https://web.archive.org/web/20150911091418/https://peopleofpraise.org/news/</a:t>
            </a:r>
            <a:endParaRPr lang="en-US" sz="1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Wasn’t Far Enough</a:t>
            </a:r>
            <a:endParaRPr/>
          </a:p>
        </p:txBody>
      </p:sp>
      <p:pic>
        <p:nvPicPr>
          <p:cNvPr id="361" name="Google Shape;361;p28" descr="Calendar&#10;&#10;Description automatically generated"/>
          <p:cNvPicPr preferRelativeResize="0">
            <a:picLocks noGrp="1"/>
          </p:cNvPicPr>
          <p:nvPr>
            <p:ph type="body" idx="1"/>
          </p:nvPr>
        </p:nvPicPr>
        <p:blipFill rotWithShape="1">
          <a:blip r:embed="rId3">
            <a:alphaModFix/>
          </a:blip>
          <a:srcRect/>
          <a:stretch/>
        </p:blipFill>
        <p:spPr>
          <a:xfrm>
            <a:off x="838200" y="2045624"/>
            <a:ext cx="4051300" cy="3594100"/>
          </a:xfrm>
          <a:prstGeom prst="rect">
            <a:avLst/>
          </a:prstGeom>
          <a:noFill/>
          <a:ln>
            <a:noFill/>
          </a:ln>
        </p:spPr>
      </p:pic>
      <p:sp>
        <p:nvSpPr>
          <p:cNvPr id="362" name="Google Shape;36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63" name="Google Shape;363;p28" descr="Text&#10;&#10;Description automatically generated"/>
          <p:cNvPicPr preferRelativeResize="0"/>
          <p:nvPr/>
        </p:nvPicPr>
        <p:blipFill rotWithShape="1">
          <a:blip r:embed="rId4">
            <a:alphaModFix/>
          </a:blip>
          <a:srcRect/>
          <a:stretch/>
        </p:blipFill>
        <p:spPr>
          <a:xfrm>
            <a:off x="7206343" y="1575335"/>
            <a:ext cx="3227741" cy="4534678"/>
          </a:xfrm>
          <a:prstGeom prst="rect">
            <a:avLst/>
          </a:prstGeom>
          <a:noFill/>
          <a:ln>
            <a:noFill/>
          </a:ln>
        </p:spPr>
      </p:pic>
      <p:sp>
        <p:nvSpPr>
          <p:cNvPr id="2" name="Rectangle 1">
            <a:extLst>
              <a:ext uri="{FF2B5EF4-FFF2-40B4-BE49-F238E27FC236}">
                <a16:creationId xmlns:a16="http://schemas.microsoft.com/office/drawing/2014/main" id="{57721B07-4676-9F43-ADC7-FF140959B52B}"/>
              </a:ext>
            </a:extLst>
          </p:cNvPr>
          <p:cNvSpPr/>
          <p:nvPr/>
        </p:nvSpPr>
        <p:spPr>
          <a:xfrm>
            <a:off x="6999890" y="6110013"/>
            <a:ext cx="4677103" cy="246221"/>
          </a:xfrm>
          <a:prstGeom prst="rect">
            <a:avLst/>
          </a:prstGeom>
        </p:spPr>
        <p:txBody>
          <a:bodyPr wrap="square">
            <a:spAutoFit/>
          </a:bodyPr>
          <a:lstStyle/>
          <a:p>
            <a:r>
              <a:rPr lang="en-US" sz="1000" dirty="0">
                <a:hlinkClick r:id="rId5"/>
              </a:rPr>
              <a:t>https://web.archive.org/web/20151008043035/https://peopleofpraise.org/news/</a:t>
            </a:r>
            <a:endParaRPr lang="en-US" sz="1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The Trump Administration Scrambles to Fill Vacancy</a:t>
            </a:r>
            <a:endParaRPr/>
          </a:p>
        </p:txBody>
      </p:sp>
      <p:pic>
        <p:nvPicPr>
          <p:cNvPr id="107" name="Google Shape;107;p3" descr="Graphical user interface, text, application, email&#10;&#10;Description automatically generated"/>
          <p:cNvPicPr preferRelativeResize="0">
            <a:picLocks noGrp="1"/>
          </p:cNvPicPr>
          <p:nvPr>
            <p:ph type="body" idx="1"/>
          </p:nvPr>
        </p:nvPicPr>
        <p:blipFill rotWithShape="1">
          <a:blip r:embed="rId3">
            <a:alphaModFix/>
          </a:blip>
          <a:srcRect/>
          <a:stretch/>
        </p:blipFill>
        <p:spPr>
          <a:xfrm>
            <a:off x="8111061" y="1710609"/>
            <a:ext cx="3894959" cy="4106703"/>
          </a:xfrm>
          <a:prstGeom prst="rect">
            <a:avLst/>
          </a:prstGeom>
          <a:noFill/>
          <a:ln>
            <a:noFill/>
          </a:ln>
        </p:spPr>
      </p:pic>
      <p:sp>
        <p:nvSpPr>
          <p:cNvPr id="108" name="Google Shape;10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09" name="Google Shape;109;p3" descr="A person looking at the camera&#10;&#10;Description automatically generated"/>
          <p:cNvPicPr preferRelativeResize="0"/>
          <p:nvPr/>
        </p:nvPicPr>
        <p:blipFill rotWithShape="1">
          <a:blip r:embed="rId4">
            <a:alphaModFix/>
          </a:blip>
          <a:srcRect/>
          <a:stretch/>
        </p:blipFill>
        <p:spPr>
          <a:xfrm>
            <a:off x="857543" y="1690688"/>
            <a:ext cx="2272844" cy="2000250"/>
          </a:xfrm>
          <a:prstGeom prst="rect">
            <a:avLst/>
          </a:prstGeom>
          <a:noFill/>
          <a:ln>
            <a:noFill/>
          </a:ln>
        </p:spPr>
      </p:pic>
      <p:pic>
        <p:nvPicPr>
          <p:cNvPr id="110" name="Google Shape;110;p3" descr="A screen shot of a person&#10;&#10;Description automatically generated"/>
          <p:cNvPicPr preferRelativeResize="0"/>
          <p:nvPr/>
        </p:nvPicPr>
        <p:blipFill rotWithShape="1">
          <a:blip r:embed="rId5">
            <a:alphaModFix/>
          </a:blip>
          <a:srcRect/>
          <a:stretch/>
        </p:blipFill>
        <p:spPr>
          <a:xfrm>
            <a:off x="3148181" y="1690687"/>
            <a:ext cx="2461009" cy="2066131"/>
          </a:xfrm>
          <a:prstGeom prst="rect">
            <a:avLst/>
          </a:prstGeom>
          <a:noFill/>
          <a:ln>
            <a:noFill/>
          </a:ln>
        </p:spPr>
      </p:pic>
      <p:pic>
        <p:nvPicPr>
          <p:cNvPr id="111" name="Google Shape;111;p3" descr="A person wearing a suit and tie&#10;&#10;Description automatically generated"/>
          <p:cNvPicPr preferRelativeResize="0"/>
          <p:nvPr/>
        </p:nvPicPr>
        <p:blipFill rotWithShape="1">
          <a:blip r:embed="rId6">
            <a:alphaModFix/>
          </a:blip>
          <a:srcRect/>
          <a:stretch/>
        </p:blipFill>
        <p:spPr>
          <a:xfrm>
            <a:off x="802612" y="3763961"/>
            <a:ext cx="2382707" cy="2000250"/>
          </a:xfrm>
          <a:prstGeom prst="rect">
            <a:avLst/>
          </a:prstGeom>
          <a:noFill/>
          <a:ln>
            <a:noFill/>
          </a:ln>
        </p:spPr>
      </p:pic>
      <p:pic>
        <p:nvPicPr>
          <p:cNvPr id="112" name="Google Shape;112;p3" descr="A person wearing a suit and tie&#10;&#10;Description automatically generated"/>
          <p:cNvPicPr preferRelativeResize="0"/>
          <p:nvPr/>
        </p:nvPicPr>
        <p:blipFill rotWithShape="1">
          <a:blip r:embed="rId7">
            <a:alphaModFix/>
          </a:blip>
          <a:srcRect/>
          <a:stretch/>
        </p:blipFill>
        <p:spPr>
          <a:xfrm>
            <a:off x="3187332" y="3787339"/>
            <a:ext cx="2382707" cy="1981771"/>
          </a:xfrm>
          <a:prstGeom prst="rect">
            <a:avLst/>
          </a:prstGeom>
          <a:noFill/>
          <a:ln>
            <a:noFill/>
          </a:ln>
        </p:spPr>
      </p:pic>
      <p:pic>
        <p:nvPicPr>
          <p:cNvPr id="113" name="Google Shape;113;p3" descr="A person wearing a suit and tie&#10;&#10;Description automatically generated"/>
          <p:cNvPicPr preferRelativeResize="0"/>
          <p:nvPr/>
        </p:nvPicPr>
        <p:blipFill rotWithShape="1">
          <a:blip r:embed="rId8">
            <a:alphaModFix/>
          </a:blip>
          <a:srcRect/>
          <a:stretch/>
        </p:blipFill>
        <p:spPr>
          <a:xfrm>
            <a:off x="5620798" y="3787339"/>
            <a:ext cx="2382707" cy="1969728"/>
          </a:xfrm>
          <a:prstGeom prst="rect">
            <a:avLst/>
          </a:prstGeom>
          <a:noFill/>
          <a:ln>
            <a:noFill/>
          </a:ln>
        </p:spPr>
      </p:pic>
      <p:pic>
        <p:nvPicPr>
          <p:cNvPr id="114" name="Google Shape;114;p3" descr="A person smiling for the camera&#10;&#10;Description automatically generated"/>
          <p:cNvPicPr preferRelativeResize="0"/>
          <p:nvPr/>
        </p:nvPicPr>
        <p:blipFill rotWithShape="1">
          <a:blip r:embed="rId9">
            <a:alphaModFix/>
          </a:blip>
          <a:srcRect/>
          <a:stretch/>
        </p:blipFill>
        <p:spPr>
          <a:xfrm>
            <a:off x="5626524" y="1744622"/>
            <a:ext cx="2371254" cy="1958022"/>
          </a:xfrm>
          <a:prstGeom prst="rect">
            <a:avLst/>
          </a:prstGeom>
          <a:noFill/>
          <a:ln>
            <a:noFill/>
          </a:ln>
        </p:spPr>
      </p:pic>
      <p:sp>
        <p:nvSpPr>
          <p:cNvPr id="2" name="Rectangle 1">
            <a:extLst>
              <a:ext uri="{FF2B5EF4-FFF2-40B4-BE49-F238E27FC236}">
                <a16:creationId xmlns:a16="http://schemas.microsoft.com/office/drawing/2014/main" id="{1B1B96B5-408D-A840-A56F-EB5F66A772A1}"/>
              </a:ext>
            </a:extLst>
          </p:cNvPr>
          <p:cNvSpPr/>
          <p:nvPr/>
        </p:nvSpPr>
        <p:spPr>
          <a:xfrm>
            <a:off x="6463861" y="5748135"/>
            <a:ext cx="5398349" cy="246221"/>
          </a:xfrm>
          <a:prstGeom prst="rect">
            <a:avLst/>
          </a:prstGeom>
        </p:spPr>
        <p:txBody>
          <a:bodyPr wrap="square">
            <a:spAutoFit/>
          </a:bodyPr>
          <a:lstStyle/>
          <a:p>
            <a:r>
              <a:rPr lang="en-US" sz="1000" dirty="0">
                <a:hlinkClick r:id="rId10"/>
              </a:rPr>
              <a:t>https://www.nytimes.com/2020/09/19/us/politics/trump-list-of-supreme-court-nominees.html</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9"/>
          <p:cNvSpPr txBox="1">
            <a:spLocks noGrp="1"/>
          </p:cNvSpPr>
          <p:nvPr>
            <p:ph type="title"/>
          </p:nvPr>
        </p:nvSpPr>
        <p:spPr>
          <a:xfrm>
            <a:off x="838200" y="327801"/>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959"/>
              <a:buFont typeface="Calibri"/>
              <a:buNone/>
            </a:pPr>
            <a:r>
              <a:rPr lang="en-US" sz="3959" dirty="0"/>
              <a:t>July 3</a:t>
            </a:r>
            <a:r>
              <a:rPr lang="en-US" sz="3959" baseline="30000" dirty="0"/>
              <a:t>rd</a:t>
            </a:r>
            <a:r>
              <a:rPr lang="en-US" sz="3959" dirty="0"/>
              <a:t>, 2018</a:t>
            </a:r>
            <a:br>
              <a:rPr lang="en-US" sz="3959" dirty="0"/>
            </a:br>
            <a:r>
              <a:rPr lang="en-US" sz="3959" dirty="0"/>
              <a:t>Someone Archived a Dead Link to a Blog Post</a:t>
            </a:r>
            <a:br>
              <a:rPr lang="en-US" sz="3959" dirty="0"/>
            </a:br>
            <a:r>
              <a:rPr lang="en-US" sz="3959" dirty="0"/>
              <a:t>About Amy Coney Barrett</a:t>
            </a:r>
            <a:endParaRPr dirty="0"/>
          </a:p>
        </p:txBody>
      </p:sp>
      <p:sp>
        <p:nvSpPr>
          <p:cNvPr id="369" name="Google Shape;36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70" name="Google Shape;370;p29" descr="A screenshot of a social media post&#10;&#10;Description automatically generated"/>
          <p:cNvPicPr preferRelativeResize="0">
            <a:picLocks noGrp="1"/>
          </p:cNvPicPr>
          <p:nvPr>
            <p:ph type="body" idx="1"/>
          </p:nvPr>
        </p:nvPicPr>
        <p:blipFill rotWithShape="1">
          <a:blip r:embed="rId3">
            <a:alphaModFix/>
          </a:blip>
          <a:srcRect/>
          <a:stretch/>
        </p:blipFill>
        <p:spPr>
          <a:xfrm>
            <a:off x="838200" y="1847850"/>
            <a:ext cx="3216019" cy="4156852"/>
          </a:xfrm>
          <a:prstGeom prst="rect">
            <a:avLst/>
          </a:prstGeom>
          <a:noFill/>
          <a:ln>
            <a:noFill/>
          </a:ln>
        </p:spPr>
      </p:pic>
      <p:pic>
        <p:nvPicPr>
          <p:cNvPr id="371" name="Google Shape;371;p29" descr="Graphical user interface, text, application&#10;&#10;Description automatically generated"/>
          <p:cNvPicPr preferRelativeResize="0"/>
          <p:nvPr/>
        </p:nvPicPr>
        <p:blipFill rotWithShape="1">
          <a:blip r:embed="rId4">
            <a:alphaModFix/>
          </a:blip>
          <a:srcRect/>
          <a:stretch/>
        </p:blipFill>
        <p:spPr>
          <a:xfrm>
            <a:off x="5016227" y="1789434"/>
            <a:ext cx="2159546" cy="4215268"/>
          </a:xfrm>
          <a:prstGeom prst="rect">
            <a:avLst/>
          </a:prstGeom>
          <a:noFill/>
          <a:ln>
            <a:noFill/>
          </a:ln>
        </p:spPr>
      </p:pic>
      <p:pic>
        <p:nvPicPr>
          <p:cNvPr id="372" name="Google Shape;372;p29" descr="A picture containing graphical user interface&#10;&#10;Description automatically generated"/>
          <p:cNvPicPr preferRelativeResize="0"/>
          <p:nvPr/>
        </p:nvPicPr>
        <p:blipFill rotWithShape="1">
          <a:blip r:embed="rId5">
            <a:alphaModFix/>
          </a:blip>
          <a:srcRect/>
          <a:stretch/>
        </p:blipFill>
        <p:spPr>
          <a:xfrm>
            <a:off x="8137781" y="1847850"/>
            <a:ext cx="3216019" cy="4156851"/>
          </a:xfrm>
          <a:prstGeom prst="rect">
            <a:avLst/>
          </a:prstGeom>
          <a:noFill/>
          <a:ln>
            <a:noFill/>
          </a:ln>
        </p:spPr>
      </p:pic>
      <p:sp>
        <p:nvSpPr>
          <p:cNvPr id="7" name="Rectangle 6">
            <a:extLst>
              <a:ext uri="{FF2B5EF4-FFF2-40B4-BE49-F238E27FC236}">
                <a16:creationId xmlns:a16="http://schemas.microsoft.com/office/drawing/2014/main" id="{62B996A9-35CE-1246-9474-B5366DC10DA3}"/>
              </a:ext>
            </a:extLst>
          </p:cNvPr>
          <p:cNvSpPr/>
          <p:nvPr/>
        </p:nvSpPr>
        <p:spPr>
          <a:xfrm>
            <a:off x="3757448" y="6080284"/>
            <a:ext cx="4677103" cy="246221"/>
          </a:xfrm>
          <a:prstGeom prst="rect">
            <a:avLst/>
          </a:prstGeom>
        </p:spPr>
        <p:txBody>
          <a:bodyPr wrap="square">
            <a:spAutoFit/>
          </a:bodyPr>
          <a:lstStyle/>
          <a:p>
            <a:r>
              <a:rPr lang="en-US" sz="1000" dirty="0">
                <a:hlinkClick r:id="rId6"/>
              </a:rPr>
              <a:t>https://web.archive.org/web/20151008043035/https://peopleofpraise.org/news/</a:t>
            </a:r>
            <a:endParaRPr lang="en-US" sz="10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7" name="Google Shape;252;p17">
            <a:extLst>
              <a:ext uri="{FF2B5EF4-FFF2-40B4-BE49-F238E27FC236}">
                <a16:creationId xmlns:a16="http://schemas.microsoft.com/office/drawing/2014/main" id="{1AAA6647-30FD-8747-9906-8322DB2A3FF0}"/>
              </a:ext>
            </a:extLst>
          </p:cNvPr>
          <p:cNvPicPr preferRelativeResize="0"/>
          <p:nvPr/>
        </p:nvPicPr>
        <p:blipFill rotWithShape="1">
          <a:blip r:embed="rId3">
            <a:alphaModFix/>
          </a:blip>
          <a:srcRect/>
          <a:stretch/>
        </p:blipFill>
        <p:spPr>
          <a:xfrm>
            <a:off x="347430" y="2471502"/>
            <a:ext cx="2250233" cy="368401"/>
          </a:xfrm>
          <a:prstGeom prst="rect">
            <a:avLst/>
          </a:prstGeom>
          <a:noFill/>
          <a:ln>
            <a:noFill/>
          </a:ln>
        </p:spPr>
      </p:pic>
      <p:sp>
        <p:nvSpPr>
          <p:cNvPr id="377" name="Google Shape;377;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Big Spike Around July 3</a:t>
            </a:r>
            <a:r>
              <a:rPr lang="en-US" baseline="30000" dirty="0"/>
              <a:t>rd</a:t>
            </a:r>
            <a:r>
              <a:rPr lang="en-US" dirty="0"/>
              <a:t>, 2018</a:t>
            </a:r>
            <a:endParaRPr dirty="0"/>
          </a:p>
        </p:txBody>
      </p:sp>
      <p:pic>
        <p:nvPicPr>
          <p:cNvPr id="378" name="Google Shape;378;p30" descr="Graphical user interface, application&#10;&#10;Description automatically generated"/>
          <p:cNvPicPr preferRelativeResize="0">
            <a:picLocks noGrp="1"/>
          </p:cNvPicPr>
          <p:nvPr>
            <p:ph type="body" idx="1"/>
          </p:nvPr>
        </p:nvPicPr>
        <p:blipFill rotWithShape="1">
          <a:blip r:embed="rId4">
            <a:alphaModFix/>
          </a:blip>
          <a:srcRect/>
          <a:stretch/>
        </p:blipFill>
        <p:spPr>
          <a:xfrm>
            <a:off x="3522810" y="1489294"/>
            <a:ext cx="7017221" cy="4351338"/>
          </a:xfrm>
          <a:prstGeom prst="rect">
            <a:avLst/>
          </a:prstGeom>
          <a:noFill/>
          <a:ln>
            <a:noFill/>
          </a:ln>
        </p:spPr>
      </p:pic>
      <p:sp>
        <p:nvSpPr>
          <p:cNvPr id="379" name="Google Shape;37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5" name="Google Shape;250;p17">
            <a:extLst>
              <a:ext uri="{FF2B5EF4-FFF2-40B4-BE49-F238E27FC236}">
                <a16:creationId xmlns:a16="http://schemas.microsoft.com/office/drawing/2014/main" id="{8D91A64D-0FB7-F84C-9D85-347F7BAC6935}"/>
              </a:ext>
            </a:extLst>
          </p:cNvPr>
          <p:cNvPicPr preferRelativeResize="0"/>
          <p:nvPr/>
        </p:nvPicPr>
        <p:blipFill rotWithShape="1">
          <a:blip r:embed="rId5">
            <a:alphaModFix/>
          </a:blip>
          <a:srcRect/>
          <a:stretch/>
        </p:blipFill>
        <p:spPr>
          <a:xfrm>
            <a:off x="305390" y="1683465"/>
            <a:ext cx="2250233" cy="450047"/>
          </a:xfrm>
          <a:prstGeom prst="rect">
            <a:avLst/>
          </a:prstGeom>
          <a:noFill/>
          <a:ln>
            <a:noFill/>
          </a:ln>
        </p:spPr>
      </p:pic>
      <p:pic>
        <p:nvPicPr>
          <p:cNvPr id="6" name="Google Shape;251;p17">
            <a:extLst>
              <a:ext uri="{FF2B5EF4-FFF2-40B4-BE49-F238E27FC236}">
                <a16:creationId xmlns:a16="http://schemas.microsoft.com/office/drawing/2014/main" id="{14083BDB-6D8C-6A41-B41C-5F761F4E5360}"/>
              </a:ext>
            </a:extLst>
          </p:cNvPr>
          <p:cNvPicPr preferRelativeResize="0"/>
          <p:nvPr/>
        </p:nvPicPr>
        <p:blipFill rotWithShape="1">
          <a:blip r:embed="rId6">
            <a:alphaModFix/>
          </a:blip>
          <a:srcRect/>
          <a:stretch/>
        </p:blipFill>
        <p:spPr>
          <a:xfrm>
            <a:off x="368450" y="2137114"/>
            <a:ext cx="1689411" cy="353598"/>
          </a:xfrm>
          <a:prstGeom prst="rect">
            <a:avLst/>
          </a:prstGeom>
          <a:noFill/>
          <a:ln>
            <a:noFill/>
          </a:ln>
        </p:spPr>
      </p:pic>
      <p:sp>
        <p:nvSpPr>
          <p:cNvPr id="2" name="Rectangle 1">
            <a:extLst>
              <a:ext uri="{FF2B5EF4-FFF2-40B4-BE49-F238E27FC236}">
                <a16:creationId xmlns:a16="http://schemas.microsoft.com/office/drawing/2014/main" id="{E8582F58-81F3-0643-BF3D-D40CE5679013}"/>
              </a:ext>
            </a:extLst>
          </p:cNvPr>
          <p:cNvSpPr/>
          <p:nvPr/>
        </p:nvSpPr>
        <p:spPr>
          <a:xfrm>
            <a:off x="3464080" y="5840632"/>
            <a:ext cx="7372086" cy="215444"/>
          </a:xfrm>
          <a:prstGeom prst="rect">
            <a:avLst/>
          </a:prstGeom>
        </p:spPr>
        <p:txBody>
          <a:bodyPr wrap="square">
            <a:spAutoFit/>
          </a:bodyPr>
          <a:lstStyle/>
          <a:p>
            <a:r>
              <a:rPr lang="en-US" sz="800" dirty="0">
                <a:hlinkClick r:id="rId7"/>
              </a:rPr>
              <a:t>https://trends.google.com/trends/explore?date=2018-06-15%202020-08-15&amp;geo=US&amp;q=people%20of%20praise,Amy%20Barrett,Amy%20Coney%20Barrett</a:t>
            </a:r>
            <a:endParaRPr lang="en-US" sz="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June 27</a:t>
            </a:r>
            <a:r>
              <a:rPr lang="en-US" baseline="30000"/>
              <a:t>th</a:t>
            </a:r>
            <a:r>
              <a:rPr lang="en-US"/>
              <a:t>, 2018</a:t>
            </a:r>
            <a:br>
              <a:rPr lang="en-US"/>
            </a:br>
            <a:r>
              <a:rPr lang="en-US"/>
              <a:t>Anthony Kennedy Announces Retirement</a:t>
            </a:r>
            <a:endParaRPr/>
          </a:p>
        </p:txBody>
      </p:sp>
      <p:pic>
        <p:nvPicPr>
          <p:cNvPr id="385" name="Google Shape;385;p31" descr="Chart&#10;&#10;Description automatically generated"/>
          <p:cNvPicPr preferRelativeResize="0">
            <a:picLocks noGrp="1"/>
          </p:cNvPicPr>
          <p:nvPr>
            <p:ph type="body" idx="1"/>
          </p:nvPr>
        </p:nvPicPr>
        <p:blipFill rotWithShape="1">
          <a:blip r:embed="rId3">
            <a:alphaModFix/>
          </a:blip>
          <a:srcRect/>
          <a:stretch/>
        </p:blipFill>
        <p:spPr>
          <a:xfrm>
            <a:off x="838200" y="2012578"/>
            <a:ext cx="3962400" cy="3175000"/>
          </a:xfrm>
          <a:prstGeom prst="rect">
            <a:avLst/>
          </a:prstGeom>
          <a:noFill/>
          <a:ln>
            <a:noFill/>
          </a:ln>
        </p:spPr>
      </p:pic>
      <p:sp>
        <p:nvSpPr>
          <p:cNvPr id="386" name="Google Shape;38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87" name="Google Shape;387;p31" descr="Graphical user interface, application, website&#10;&#10;Description automatically generated"/>
          <p:cNvPicPr preferRelativeResize="0"/>
          <p:nvPr/>
        </p:nvPicPr>
        <p:blipFill rotWithShape="1">
          <a:blip r:embed="rId4">
            <a:alphaModFix/>
          </a:blip>
          <a:srcRect/>
          <a:stretch/>
        </p:blipFill>
        <p:spPr>
          <a:xfrm>
            <a:off x="6822314" y="1771929"/>
            <a:ext cx="3168589" cy="3882637"/>
          </a:xfrm>
          <a:prstGeom prst="rect">
            <a:avLst/>
          </a:prstGeom>
          <a:noFill/>
          <a:ln>
            <a:noFill/>
          </a:ln>
        </p:spPr>
      </p:pic>
      <p:sp>
        <p:nvSpPr>
          <p:cNvPr id="2" name="Rectangle 1">
            <a:extLst>
              <a:ext uri="{FF2B5EF4-FFF2-40B4-BE49-F238E27FC236}">
                <a16:creationId xmlns:a16="http://schemas.microsoft.com/office/drawing/2014/main" id="{E8B73BED-4F38-9242-80A9-2E6601FFCD38}"/>
              </a:ext>
            </a:extLst>
          </p:cNvPr>
          <p:cNvSpPr/>
          <p:nvPr/>
        </p:nvSpPr>
        <p:spPr>
          <a:xfrm>
            <a:off x="6822314" y="5654566"/>
            <a:ext cx="3168589" cy="400110"/>
          </a:xfrm>
          <a:prstGeom prst="rect">
            <a:avLst/>
          </a:prstGeom>
        </p:spPr>
        <p:txBody>
          <a:bodyPr wrap="square">
            <a:spAutoFit/>
          </a:bodyPr>
          <a:lstStyle/>
          <a:p>
            <a:r>
              <a:rPr lang="en-US" sz="1000" dirty="0">
                <a:hlinkClick r:id="rId5"/>
              </a:rPr>
              <a:t>https://www.cnbc.com/2018/06/27/anthony-kennedy-retiring-from-supreme-court.html</a:t>
            </a:r>
            <a:endParaRPr lang="en-US" sz="1000" dirty="0"/>
          </a:p>
        </p:txBody>
      </p:sp>
      <p:sp>
        <p:nvSpPr>
          <p:cNvPr id="3" name="Rectangle 2">
            <a:extLst>
              <a:ext uri="{FF2B5EF4-FFF2-40B4-BE49-F238E27FC236}">
                <a16:creationId xmlns:a16="http://schemas.microsoft.com/office/drawing/2014/main" id="{39BC8B4D-320F-5848-BE25-35DA527DC434}"/>
              </a:ext>
            </a:extLst>
          </p:cNvPr>
          <p:cNvSpPr/>
          <p:nvPr/>
        </p:nvSpPr>
        <p:spPr>
          <a:xfrm>
            <a:off x="838200" y="5018301"/>
            <a:ext cx="3962400" cy="707886"/>
          </a:xfrm>
          <a:prstGeom prst="rect">
            <a:avLst/>
          </a:prstGeom>
        </p:spPr>
        <p:txBody>
          <a:bodyPr wrap="square">
            <a:spAutoFit/>
          </a:bodyPr>
          <a:lstStyle/>
          <a:p>
            <a:r>
              <a:rPr lang="en-US" sz="1000" dirty="0">
                <a:hlinkClick r:id="rId6"/>
              </a:rPr>
              <a:t>https://trends.google.com/trends/explore?date=2018-06-15%202020-08-15&amp;geo=US&amp;q=people%20of%20praise,Amy%20Barrett,Amy%20Coney%20Barrett</a:t>
            </a:r>
            <a:endParaRPr lang="en-US" sz="1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2"/>
          <p:cNvSpPr txBox="1">
            <a:spLocks noGrp="1"/>
          </p:cNvSpPr>
          <p:nvPr>
            <p:ph type="title"/>
          </p:nvPr>
        </p:nvSpPr>
        <p:spPr>
          <a:xfrm>
            <a:off x="838200" y="318470"/>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959"/>
              <a:buFont typeface="Calibri"/>
              <a:buNone/>
            </a:pPr>
            <a:r>
              <a:rPr lang="en-US" sz="3959"/>
              <a:t>November 17</a:t>
            </a:r>
            <a:r>
              <a:rPr lang="en-US" sz="3959" baseline="30000"/>
              <a:t>th</a:t>
            </a:r>
            <a:r>
              <a:rPr lang="en-US" sz="3959"/>
              <a:t>, 2017</a:t>
            </a:r>
            <a:br>
              <a:rPr lang="en-US" sz="3959"/>
            </a:br>
            <a:r>
              <a:rPr lang="en-US" sz="3959"/>
              <a:t>Trump Added Amy Barrett to Short List for Supreme Court</a:t>
            </a:r>
            <a:endParaRPr/>
          </a:p>
        </p:txBody>
      </p:sp>
      <p:pic>
        <p:nvPicPr>
          <p:cNvPr id="393" name="Google Shape;393;p32" descr="Graphical user interface, website&#10;&#10;Description automatically generated"/>
          <p:cNvPicPr preferRelativeResize="0">
            <a:picLocks noGrp="1"/>
          </p:cNvPicPr>
          <p:nvPr>
            <p:ph type="body" idx="1"/>
          </p:nvPr>
        </p:nvPicPr>
        <p:blipFill rotWithShape="1">
          <a:blip r:embed="rId3">
            <a:alphaModFix/>
          </a:blip>
          <a:srcRect/>
          <a:stretch/>
        </p:blipFill>
        <p:spPr>
          <a:xfrm>
            <a:off x="973261" y="1796532"/>
            <a:ext cx="3442678" cy="3837013"/>
          </a:xfrm>
          <a:prstGeom prst="rect">
            <a:avLst/>
          </a:prstGeom>
          <a:noFill/>
          <a:ln>
            <a:noFill/>
          </a:ln>
        </p:spPr>
      </p:pic>
      <p:sp>
        <p:nvSpPr>
          <p:cNvPr id="394" name="Google Shape;39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395" name="Google Shape;395;p32" descr="Text&#10;&#10;Description automatically generated"/>
          <p:cNvPicPr preferRelativeResize="0"/>
          <p:nvPr/>
        </p:nvPicPr>
        <p:blipFill rotWithShape="1">
          <a:blip r:embed="rId4">
            <a:alphaModFix/>
          </a:blip>
          <a:srcRect/>
          <a:stretch/>
        </p:blipFill>
        <p:spPr>
          <a:xfrm>
            <a:off x="4838829" y="1796532"/>
            <a:ext cx="6379910" cy="2817715"/>
          </a:xfrm>
          <a:prstGeom prst="rect">
            <a:avLst/>
          </a:prstGeom>
          <a:noFill/>
          <a:ln>
            <a:noFill/>
          </a:ln>
        </p:spPr>
      </p:pic>
      <p:sp>
        <p:nvSpPr>
          <p:cNvPr id="2" name="Rectangle 1">
            <a:extLst>
              <a:ext uri="{FF2B5EF4-FFF2-40B4-BE49-F238E27FC236}">
                <a16:creationId xmlns:a16="http://schemas.microsoft.com/office/drawing/2014/main" id="{325802EA-218A-D547-891F-B4C0547EB4E5}"/>
              </a:ext>
            </a:extLst>
          </p:cNvPr>
          <p:cNvSpPr/>
          <p:nvPr/>
        </p:nvSpPr>
        <p:spPr>
          <a:xfrm>
            <a:off x="838200" y="5633545"/>
            <a:ext cx="3577739" cy="553998"/>
          </a:xfrm>
          <a:prstGeom prst="rect">
            <a:avLst/>
          </a:prstGeom>
        </p:spPr>
        <p:txBody>
          <a:bodyPr wrap="square">
            <a:spAutoFit/>
          </a:bodyPr>
          <a:lstStyle/>
          <a:p>
            <a:r>
              <a:rPr lang="en-US" sz="1000" dirty="0">
                <a:hlinkClick r:id="rId5"/>
              </a:rPr>
              <a:t>https://www.usatoday.com/story/news/politics/2017/11/17/trump-adds-five-names-list-potential-supreme-court-justices/875983001/</a:t>
            </a:r>
            <a:endParaRPr lang="en-US" sz="1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July 3</a:t>
            </a:r>
            <a:r>
              <a:rPr lang="en-US" baseline="30000"/>
              <a:t>rd</a:t>
            </a:r>
            <a:r>
              <a:rPr lang="en-US"/>
              <a:t>, 2018</a:t>
            </a:r>
            <a:br>
              <a:rPr lang="en-US"/>
            </a:br>
            <a:r>
              <a:rPr lang="en-US"/>
              <a:t>A Lot of Chatter about Amy Barrett</a:t>
            </a:r>
            <a:endParaRPr/>
          </a:p>
        </p:txBody>
      </p:sp>
      <p:pic>
        <p:nvPicPr>
          <p:cNvPr id="401" name="Google Shape;401;p33" descr="A screenshot of a person&#10;&#10;Description automatically generated"/>
          <p:cNvPicPr preferRelativeResize="0">
            <a:picLocks noGrp="1"/>
          </p:cNvPicPr>
          <p:nvPr>
            <p:ph type="body" idx="1"/>
          </p:nvPr>
        </p:nvPicPr>
        <p:blipFill rotWithShape="1">
          <a:blip r:embed="rId3">
            <a:alphaModFix/>
          </a:blip>
          <a:srcRect/>
          <a:stretch/>
        </p:blipFill>
        <p:spPr>
          <a:xfrm>
            <a:off x="4955392" y="1825625"/>
            <a:ext cx="2281216" cy="3850397"/>
          </a:xfrm>
          <a:prstGeom prst="rect">
            <a:avLst/>
          </a:prstGeom>
          <a:noFill/>
          <a:ln>
            <a:noFill/>
          </a:ln>
        </p:spPr>
      </p:pic>
      <p:sp>
        <p:nvSpPr>
          <p:cNvPr id="402" name="Google Shape;40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403" name="Google Shape;403;p33" descr="Graphical user interface, website&#10;&#10;Description automatically generated"/>
          <p:cNvPicPr preferRelativeResize="0"/>
          <p:nvPr/>
        </p:nvPicPr>
        <p:blipFill rotWithShape="1">
          <a:blip r:embed="rId4">
            <a:alphaModFix/>
          </a:blip>
          <a:srcRect/>
          <a:stretch/>
        </p:blipFill>
        <p:spPr>
          <a:xfrm>
            <a:off x="838200" y="1699938"/>
            <a:ext cx="3316527" cy="3976084"/>
          </a:xfrm>
          <a:prstGeom prst="rect">
            <a:avLst/>
          </a:prstGeom>
          <a:noFill/>
          <a:ln>
            <a:noFill/>
          </a:ln>
        </p:spPr>
      </p:pic>
      <p:pic>
        <p:nvPicPr>
          <p:cNvPr id="404" name="Google Shape;404;p33" descr="Graphical user interface&#10;&#10;Description automatically generated"/>
          <p:cNvPicPr preferRelativeResize="0"/>
          <p:nvPr/>
        </p:nvPicPr>
        <p:blipFill rotWithShape="1">
          <a:blip r:embed="rId5">
            <a:alphaModFix/>
          </a:blip>
          <a:srcRect/>
          <a:stretch/>
        </p:blipFill>
        <p:spPr>
          <a:xfrm>
            <a:off x="8153400" y="1872792"/>
            <a:ext cx="3698687" cy="3803230"/>
          </a:xfrm>
          <a:prstGeom prst="rect">
            <a:avLst/>
          </a:prstGeom>
          <a:noFill/>
          <a:ln>
            <a:noFill/>
          </a:ln>
        </p:spPr>
      </p:pic>
      <p:sp>
        <p:nvSpPr>
          <p:cNvPr id="2" name="Rectangle 1">
            <a:extLst>
              <a:ext uri="{FF2B5EF4-FFF2-40B4-BE49-F238E27FC236}">
                <a16:creationId xmlns:a16="http://schemas.microsoft.com/office/drawing/2014/main" id="{BD445DB7-EB67-564E-AD51-0281B2416294}"/>
              </a:ext>
            </a:extLst>
          </p:cNvPr>
          <p:cNvSpPr/>
          <p:nvPr/>
        </p:nvSpPr>
        <p:spPr>
          <a:xfrm>
            <a:off x="8153400" y="5688849"/>
            <a:ext cx="3698687" cy="338554"/>
          </a:xfrm>
          <a:prstGeom prst="rect">
            <a:avLst/>
          </a:prstGeom>
        </p:spPr>
        <p:txBody>
          <a:bodyPr wrap="square">
            <a:spAutoFit/>
          </a:bodyPr>
          <a:lstStyle/>
          <a:p>
            <a:r>
              <a:rPr lang="en-US" sz="800" dirty="0">
                <a:hlinkClick r:id="rId6"/>
              </a:rPr>
              <a:t>https://www.washingtonpost.com/news/the-fix/wp/2018/07/02/one-possible-trump-supreme-court-pick-who-makes-too-much-sense/</a:t>
            </a:r>
            <a:endParaRPr lang="en-US" sz="800" dirty="0"/>
          </a:p>
        </p:txBody>
      </p:sp>
      <p:sp>
        <p:nvSpPr>
          <p:cNvPr id="3" name="Rectangle 2">
            <a:extLst>
              <a:ext uri="{FF2B5EF4-FFF2-40B4-BE49-F238E27FC236}">
                <a16:creationId xmlns:a16="http://schemas.microsoft.com/office/drawing/2014/main" id="{D93EE1AC-6275-B945-82A3-5B24715ED09A}"/>
              </a:ext>
            </a:extLst>
          </p:cNvPr>
          <p:cNvSpPr/>
          <p:nvPr/>
        </p:nvSpPr>
        <p:spPr>
          <a:xfrm>
            <a:off x="722073" y="5685272"/>
            <a:ext cx="3316527" cy="338554"/>
          </a:xfrm>
          <a:prstGeom prst="rect">
            <a:avLst/>
          </a:prstGeom>
        </p:spPr>
        <p:txBody>
          <a:bodyPr wrap="square">
            <a:spAutoFit/>
          </a:bodyPr>
          <a:lstStyle/>
          <a:p>
            <a:r>
              <a:rPr lang="en-US" sz="800" dirty="0">
                <a:hlinkClick r:id="rId7"/>
              </a:rPr>
              <a:t>https://www.latimes.com/politics/la-na-pol-court-abortion-precedent-20180703-story.html</a:t>
            </a:r>
            <a:endParaRPr lang="en-US" sz="800" dirty="0"/>
          </a:p>
        </p:txBody>
      </p:sp>
      <p:sp>
        <p:nvSpPr>
          <p:cNvPr id="4" name="Rectangle 3">
            <a:extLst>
              <a:ext uri="{FF2B5EF4-FFF2-40B4-BE49-F238E27FC236}">
                <a16:creationId xmlns:a16="http://schemas.microsoft.com/office/drawing/2014/main" id="{15D07EC6-B5A6-1047-B6B8-181ABEC8D8AE}"/>
              </a:ext>
            </a:extLst>
          </p:cNvPr>
          <p:cNvSpPr/>
          <p:nvPr/>
        </p:nvSpPr>
        <p:spPr>
          <a:xfrm>
            <a:off x="4881029" y="5685272"/>
            <a:ext cx="2281216" cy="338554"/>
          </a:xfrm>
          <a:prstGeom prst="rect">
            <a:avLst/>
          </a:prstGeom>
        </p:spPr>
        <p:txBody>
          <a:bodyPr wrap="square">
            <a:spAutoFit/>
          </a:bodyPr>
          <a:lstStyle/>
          <a:p>
            <a:r>
              <a:rPr lang="en-US" sz="800" dirty="0">
                <a:hlinkClick r:id="rId8"/>
              </a:rPr>
              <a:t>https://www.bbc.com/news/world-us-canada-44686989</a:t>
            </a:r>
            <a:endParaRPr lang="en-US" sz="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Deleted Just as Trends Spike</a:t>
            </a:r>
            <a:endParaRPr dirty="0"/>
          </a:p>
        </p:txBody>
      </p:sp>
      <p:sp>
        <p:nvSpPr>
          <p:cNvPr id="410" name="Google Shape;41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411" name="Google Shape;411;p34" descr="Graphical user interface, application&#10;&#10;Description automatically generated"/>
          <p:cNvPicPr preferRelativeResize="0"/>
          <p:nvPr/>
        </p:nvPicPr>
        <p:blipFill rotWithShape="1">
          <a:blip r:embed="rId3">
            <a:alphaModFix/>
          </a:blip>
          <a:srcRect/>
          <a:stretch/>
        </p:blipFill>
        <p:spPr>
          <a:xfrm>
            <a:off x="2587389" y="1847850"/>
            <a:ext cx="7017221" cy="4351338"/>
          </a:xfrm>
          <a:prstGeom prst="rect">
            <a:avLst/>
          </a:prstGeom>
          <a:noFill/>
          <a:ln>
            <a:noFill/>
          </a:ln>
        </p:spPr>
      </p:pic>
      <p:sp>
        <p:nvSpPr>
          <p:cNvPr id="412" name="Google Shape;412;p34"/>
          <p:cNvSpPr txBox="1"/>
          <p:nvPr/>
        </p:nvSpPr>
        <p:spPr>
          <a:xfrm>
            <a:off x="5090976" y="2095850"/>
            <a:ext cx="34336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News blog post 4829 archived as dead link</a:t>
            </a:r>
            <a:endParaRPr dirty="0"/>
          </a:p>
        </p:txBody>
      </p:sp>
      <p:cxnSp>
        <p:nvCxnSpPr>
          <p:cNvPr id="413" name="Google Shape;413;p34"/>
          <p:cNvCxnSpPr>
            <a:cxnSpLocks/>
          </p:cNvCxnSpPr>
          <p:nvPr/>
        </p:nvCxnSpPr>
        <p:spPr>
          <a:xfrm flipH="1">
            <a:off x="4982548" y="2450545"/>
            <a:ext cx="1796624" cy="675210"/>
          </a:xfrm>
          <a:prstGeom prst="straightConnector1">
            <a:avLst/>
          </a:prstGeom>
          <a:noFill/>
          <a:ln w="28575" cap="flat" cmpd="sng">
            <a:solidFill>
              <a:schemeClr val="accent1"/>
            </a:solidFill>
            <a:prstDash val="solid"/>
            <a:miter lim="800000"/>
            <a:headEnd type="none" w="sm" len="sm"/>
            <a:tailEnd type="triangle" w="med" len="med"/>
          </a:ln>
        </p:spPr>
      </p:cxnSp>
      <p:sp>
        <p:nvSpPr>
          <p:cNvPr id="414" name="Google Shape;414;p34"/>
          <p:cNvSpPr txBox="1"/>
          <p:nvPr/>
        </p:nvSpPr>
        <p:spPr>
          <a:xfrm>
            <a:off x="1253412" y="2450545"/>
            <a:ext cx="34336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Serious talk of Amy Barrett being nominated to Supreme Court</a:t>
            </a:r>
            <a:endParaRPr/>
          </a:p>
        </p:txBody>
      </p:sp>
      <p:cxnSp>
        <p:nvCxnSpPr>
          <p:cNvPr id="415" name="Google Shape;415;p34"/>
          <p:cNvCxnSpPr/>
          <p:nvPr/>
        </p:nvCxnSpPr>
        <p:spPr>
          <a:xfrm>
            <a:off x="2664132" y="3084618"/>
            <a:ext cx="2131803" cy="772115"/>
          </a:xfrm>
          <a:prstGeom prst="straightConnector1">
            <a:avLst/>
          </a:prstGeom>
          <a:noFill/>
          <a:ln w="28575" cap="flat" cmpd="sng">
            <a:solidFill>
              <a:schemeClr val="accent1"/>
            </a:solidFill>
            <a:prstDash val="solid"/>
            <a:miter lim="800000"/>
            <a:headEnd type="none" w="sm" len="sm"/>
            <a:tailEnd type="triangle" w="med" len="med"/>
          </a:ln>
        </p:spPr>
      </p:cxnSp>
      <p:pic>
        <p:nvPicPr>
          <p:cNvPr id="9" name="Google Shape;250;p17">
            <a:extLst>
              <a:ext uri="{FF2B5EF4-FFF2-40B4-BE49-F238E27FC236}">
                <a16:creationId xmlns:a16="http://schemas.microsoft.com/office/drawing/2014/main" id="{2E58F755-596F-344D-866E-0876045115E2}"/>
              </a:ext>
            </a:extLst>
          </p:cNvPr>
          <p:cNvPicPr preferRelativeResize="0"/>
          <p:nvPr/>
        </p:nvPicPr>
        <p:blipFill rotWithShape="1">
          <a:blip r:embed="rId4">
            <a:alphaModFix/>
          </a:blip>
          <a:srcRect/>
          <a:stretch/>
        </p:blipFill>
        <p:spPr>
          <a:xfrm>
            <a:off x="9604610" y="2285778"/>
            <a:ext cx="2250233" cy="450047"/>
          </a:xfrm>
          <a:prstGeom prst="rect">
            <a:avLst/>
          </a:prstGeom>
          <a:noFill/>
          <a:ln>
            <a:noFill/>
          </a:ln>
        </p:spPr>
      </p:pic>
      <p:pic>
        <p:nvPicPr>
          <p:cNvPr id="10" name="Google Shape;251;p17">
            <a:extLst>
              <a:ext uri="{FF2B5EF4-FFF2-40B4-BE49-F238E27FC236}">
                <a16:creationId xmlns:a16="http://schemas.microsoft.com/office/drawing/2014/main" id="{7EA16AED-E306-2A49-BC52-95CC8DF53613}"/>
              </a:ext>
            </a:extLst>
          </p:cNvPr>
          <p:cNvPicPr preferRelativeResize="0"/>
          <p:nvPr/>
        </p:nvPicPr>
        <p:blipFill rotWithShape="1">
          <a:blip r:embed="rId5">
            <a:alphaModFix/>
          </a:blip>
          <a:srcRect/>
          <a:stretch/>
        </p:blipFill>
        <p:spPr>
          <a:xfrm>
            <a:off x="9666413" y="2689769"/>
            <a:ext cx="1689411" cy="353598"/>
          </a:xfrm>
          <a:prstGeom prst="rect">
            <a:avLst/>
          </a:prstGeom>
          <a:noFill/>
          <a:ln>
            <a:noFill/>
          </a:ln>
        </p:spPr>
      </p:pic>
      <p:pic>
        <p:nvPicPr>
          <p:cNvPr id="11" name="Google Shape;252;p17">
            <a:extLst>
              <a:ext uri="{FF2B5EF4-FFF2-40B4-BE49-F238E27FC236}">
                <a16:creationId xmlns:a16="http://schemas.microsoft.com/office/drawing/2014/main" id="{D86E7DAC-2715-A347-88D6-DBB3BA42B830}"/>
              </a:ext>
            </a:extLst>
          </p:cNvPr>
          <p:cNvPicPr preferRelativeResize="0"/>
          <p:nvPr/>
        </p:nvPicPr>
        <p:blipFill rotWithShape="1">
          <a:blip r:embed="rId6">
            <a:alphaModFix/>
          </a:blip>
          <a:srcRect/>
          <a:stretch/>
        </p:blipFill>
        <p:spPr>
          <a:xfrm>
            <a:off x="9646650" y="2997655"/>
            <a:ext cx="2250233" cy="368401"/>
          </a:xfrm>
          <a:prstGeom prst="rect">
            <a:avLst/>
          </a:prstGeom>
          <a:noFill/>
          <a:ln>
            <a:noFill/>
          </a:ln>
        </p:spPr>
      </p:pic>
      <p:sp>
        <p:nvSpPr>
          <p:cNvPr id="2" name="Rectangle 1">
            <a:extLst>
              <a:ext uri="{FF2B5EF4-FFF2-40B4-BE49-F238E27FC236}">
                <a16:creationId xmlns:a16="http://schemas.microsoft.com/office/drawing/2014/main" id="{83C59F33-0E9B-6744-9D30-6A3DA5EC2F70}"/>
              </a:ext>
            </a:extLst>
          </p:cNvPr>
          <p:cNvSpPr/>
          <p:nvPr/>
        </p:nvSpPr>
        <p:spPr>
          <a:xfrm>
            <a:off x="2484914" y="6169580"/>
            <a:ext cx="7352769" cy="215444"/>
          </a:xfrm>
          <a:prstGeom prst="rect">
            <a:avLst/>
          </a:prstGeom>
        </p:spPr>
        <p:txBody>
          <a:bodyPr wrap="square">
            <a:spAutoFit/>
          </a:bodyPr>
          <a:lstStyle/>
          <a:p>
            <a:r>
              <a:rPr lang="en-US" sz="800" dirty="0">
                <a:hlinkClick r:id="rId7"/>
              </a:rPr>
              <a:t>https://trends.google.com/trends/explore?date=2018-06-15%202020-08-15&amp;geo=US&amp;q=people%20of%20praise,Amy%20Barrett,Amy%20Coney%20Barrett</a:t>
            </a:r>
            <a:endParaRPr lang="en-US" sz="8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The Big Picture</a:t>
            </a:r>
            <a:endParaRPr/>
          </a:p>
        </p:txBody>
      </p:sp>
      <p:pic>
        <p:nvPicPr>
          <p:cNvPr id="421" name="Google Shape;421;p35" descr="Graphical user interface, application&#10;&#10;Description automatically generated"/>
          <p:cNvPicPr preferRelativeResize="0">
            <a:picLocks noGrp="1"/>
          </p:cNvPicPr>
          <p:nvPr>
            <p:ph type="body" idx="1"/>
          </p:nvPr>
        </p:nvPicPr>
        <p:blipFill rotWithShape="1">
          <a:blip r:embed="rId3">
            <a:alphaModFix/>
          </a:blip>
          <a:srcRect/>
          <a:stretch/>
        </p:blipFill>
        <p:spPr>
          <a:xfrm>
            <a:off x="838200" y="2156284"/>
            <a:ext cx="10515600" cy="3690019"/>
          </a:xfrm>
          <a:prstGeom prst="rect">
            <a:avLst/>
          </a:prstGeom>
          <a:noFill/>
          <a:ln>
            <a:noFill/>
          </a:ln>
        </p:spPr>
      </p:pic>
      <p:sp>
        <p:nvSpPr>
          <p:cNvPr id="422" name="Google Shape;42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423" name="Google Shape;423;p35"/>
          <p:cNvSpPr txBox="1"/>
          <p:nvPr/>
        </p:nvSpPr>
        <p:spPr>
          <a:xfrm>
            <a:off x="4982547" y="3366376"/>
            <a:ext cx="34336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News blog post 4829 archived as dead link</a:t>
            </a:r>
            <a:endParaRPr/>
          </a:p>
        </p:txBody>
      </p:sp>
      <p:cxnSp>
        <p:nvCxnSpPr>
          <p:cNvPr id="424" name="Google Shape;424;p35"/>
          <p:cNvCxnSpPr/>
          <p:nvPr/>
        </p:nvCxnSpPr>
        <p:spPr>
          <a:xfrm>
            <a:off x="6045599" y="3816220"/>
            <a:ext cx="1138973" cy="942392"/>
          </a:xfrm>
          <a:prstGeom prst="straightConnector1">
            <a:avLst/>
          </a:prstGeom>
          <a:noFill/>
          <a:ln w="28575" cap="flat" cmpd="sng">
            <a:solidFill>
              <a:schemeClr val="accent1"/>
            </a:solidFill>
            <a:prstDash val="solid"/>
            <a:miter lim="800000"/>
            <a:headEnd type="none" w="sm" len="sm"/>
            <a:tailEnd type="triangle" w="med" len="med"/>
          </a:ln>
        </p:spPr>
      </p:cxnSp>
      <p:sp>
        <p:nvSpPr>
          <p:cNvPr id="425" name="Google Shape;425;p35"/>
          <p:cNvSpPr txBox="1"/>
          <p:nvPr/>
        </p:nvSpPr>
        <p:spPr>
          <a:xfrm>
            <a:off x="3629608" y="4401744"/>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Second V&amp;B Purge</a:t>
            </a:r>
            <a:endParaRPr/>
          </a:p>
        </p:txBody>
      </p:sp>
      <p:cxnSp>
        <p:nvCxnSpPr>
          <p:cNvPr id="426" name="Google Shape;426;p35"/>
          <p:cNvCxnSpPr/>
          <p:nvPr/>
        </p:nvCxnSpPr>
        <p:spPr>
          <a:xfrm>
            <a:off x="5125224" y="4635936"/>
            <a:ext cx="147545" cy="355606"/>
          </a:xfrm>
          <a:prstGeom prst="straightConnector1">
            <a:avLst/>
          </a:prstGeom>
          <a:noFill/>
          <a:ln w="28575" cap="flat" cmpd="sng">
            <a:solidFill>
              <a:schemeClr val="accent1"/>
            </a:solidFill>
            <a:prstDash val="solid"/>
            <a:miter lim="800000"/>
            <a:headEnd type="none" w="sm" len="sm"/>
            <a:tailEnd type="triangle" w="med" len="med"/>
          </a:ln>
        </p:spPr>
      </p:cxnSp>
      <p:sp>
        <p:nvSpPr>
          <p:cNvPr id="427" name="Google Shape;427;p35"/>
          <p:cNvSpPr txBox="1"/>
          <p:nvPr/>
        </p:nvSpPr>
        <p:spPr>
          <a:xfrm>
            <a:off x="2755641" y="4173163"/>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First V&amp;B Purge</a:t>
            </a:r>
            <a:endParaRPr/>
          </a:p>
        </p:txBody>
      </p:sp>
      <p:cxnSp>
        <p:nvCxnSpPr>
          <p:cNvPr id="428" name="Google Shape;428;p35"/>
          <p:cNvCxnSpPr/>
          <p:nvPr/>
        </p:nvCxnSpPr>
        <p:spPr>
          <a:xfrm>
            <a:off x="4242900" y="4428759"/>
            <a:ext cx="739647" cy="562783"/>
          </a:xfrm>
          <a:prstGeom prst="straightConnector1">
            <a:avLst/>
          </a:prstGeom>
          <a:noFill/>
          <a:ln w="28575" cap="flat" cmpd="sng">
            <a:solidFill>
              <a:schemeClr val="accent1"/>
            </a:solidFill>
            <a:prstDash val="solid"/>
            <a:miter lim="800000"/>
            <a:headEnd type="none" w="sm" len="sm"/>
            <a:tailEnd type="triangle" w="med" len="med"/>
          </a:ln>
        </p:spPr>
      </p:cxnSp>
      <p:sp>
        <p:nvSpPr>
          <p:cNvPr id="429" name="Google Shape;429;p35"/>
          <p:cNvSpPr txBox="1"/>
          <p:nvPr/>
        </p:nvSpPr>
        <p:spPr>
          <a:xfrm>
            <a:off x="7670148" y="1918923"/>
            <a:ext cx="34336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COMPLETELY REMOVED ACCESS TO ALL ISSUES OF V&amp;B</a:t>
            </a:r>
            <a:endParaRPr/>
          </a:p>
        </p:txBody>
      </p:sp>
      <p:cxnSp>
        <p:nvCxnSpPr>
          <p:cNvPr id="430" name="Google Shape;430;p35"/>
          <p:cNvCxnSpPr>
            <a:stCxn id="429" idx="2"/>
          </p:cNvCxnSpPr>
          <p:nvPr/>
        </p:nvCxnSpPr>
        <p:spPr>
          <a:xfrm>
            <a:off x="9386980" y="2565254"/>
            <a:ext cx="1508100" cy="736500"/>
          </a:xfrm>
          <a:prstGeom prst="straightConnector1">
            <a:avLst/>
          </a:prstGeom>
          <a:noFill/>
          <a:ln w="28575" cap="flat" cmpd="sng">
            <a:solidFill>
              <a:schemeClr val="accent1"/>
            </a:solidFill>
            <a:prstDash val="solid"/>
            <a:miter lim="800000"/>
            <a:headEnd type="none" w="sm" len="sm"/>
            <a:tailEnd type="triangle" w="med" len="med"/>
          </a:ln>
        </p:spPr>
      </p:cxnSp>
      <p:sp>
        <p:nvSpPr>
          <p:cNvPr id="431" name="Google Shape;431;p35"/>
          <p:cNvSpPr txBox="1"/>
          <p:nvPr/>
        </p:nvSpPr>
        <p:spPr>
          <a:xfrm>
            <a:off x="7875421" y="4015129"/>
            <a:ext cx="34336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Ruth Bader Ginsburg Passes</a:t>
            </a:r>
            <a:endParaRPr/>
          </a:p>
        </p:txBody>
      </p:sp>
      <p:cxnSp>
        <p:nvCxnSpPr>
          <p:cNvPr id="432" name="Google Shape;432;p35"/>
          <p:cNvCxnSpPr/>
          <p:nvPr/>
        </p:nvCxnSpPr>
        <p:spPr>
          <a:xfrm>
            <a:off x="9260640" y="4363390"/>
            <a:ext cx="1625656" cy="628152"/>
          </a:xfrm>
          <a:prstGeom prst="straightConnector1">
            <a:avLst/>
          </a:prstGeom>
          <a:noFill/>
          <a:ln w="28575" cap="flat" cmpd="sng">
            <a:solidFill>
              <a:schemeClr val="accent1"/>
            </a:solidFill>
            <a:prstDash val="solid"/>
            <a:miter lim="800000"/>
            <a:headEnd type="none" w="sm" len="sm"/>
            <a:tailEnd type="triangle" w="med" len="med"/>
          </a:ln>
        </p:spPr>
      </p:cxnSp>
      <p:sp>
        <p:nvSpPr>
          <p:cNvPr id="433" name="Google Shape;433;p35"/>
          <p:cNvSpPr txBox="1"/>
          <p:nvPr/>
        </p:nvSpPr>
        <p:spPr>
          <a:xfrm>
            <a:off x="6699379" y="2642649"/>
            <a:ext cx="34336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Amy Barrett Nominated to Supreme Court</a:t>
            </a:r>
            <a:endParaRPr/>
          </a:p>
        </p:txBody>
      </p:sp>
      <p:cxnSp>
        <p:nvCxnSpPr>
          <p:cNvPr id="434" name="Google Shape;434;p35"/>
          <p:cNvCxnSpPr/>
          <p:nvPr/>
        </p:nvCxnSpPr>
        <p:spPr>
          <a:xfrm>
            <a:off x="8257592" y="3030850"/>
            <a:ext cx="2628704" cy="314289"/>
          </a:xfrm>
          <a:prstGeom prst="straightConnector1">
            <a:avLst/>
          </a:prstGeom>
          <a:noFill/>
          <a:ln w="28575" cap="flat" cmpd="sng">
            <a:solidFill>
              <a:schemeClr val="accent1"/>
            </a:solidFill>
            <a:prstDash val="solid"/>
            <a:miter lim="800000"/>
            <a:headEnd type="none" w="sm" len="sm"/>
            <a:tailEnd type="triangle" w="med" len="med"/>
          </a:ln>
        </p:spPr>
      </p:cxnSp>
      <p:sp>
        <p:nvSpPr>
          <p:cNvPr id="435" name="Google Shape;435;p35"/>
          <p:cNvSpPr txBox="1"/>
          <p:nvPr/>
        </p:nvSpPr>
        <p:spPr>
          <a:xfrm>
            <a:off x="1683202" y="4410524"/>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Neil Gorsuch Nominated</a:t>
            </a:r>
            <a:endParaRPr/>
          </a:p>
        </p:txBody>
      </p:sp>
      <p:cxnSp>
        <p:nvCxnSpPr>
          <p:cNvPr id="436" name="Google Shape;436;p35"/>
          <p:cNvCxnSpPr/>
          <p:nvPr/>
        </p:nvCxnSpPr>
        <p:spPr>
          <a:xfrm>
            <a:off x="3405572" y="4643492"/>
            <a:ext cx="1397136" cy="333249"/>
          </a:xfrm>
          <a:prstGeom prst="straightConnector1">
            <a:avLst/>
          </a:prstGeom>
          <a:noFill/>
          <a:ln w="28575" cap="flat" cmpd="sng">
            <a:solidFill>
              <a:schemeClr val="accent1"/>
            </a:solidFill>
            <a:prstDash val="solid"/>
            <a:miter lim="800000"/>
            <a:headEnd type="none" w="sm" len="sm"/>
            <a:tailEnd type="triangle" w="med" len="med"/>
          </a:ln>
        </p:spPr>
      </p:cxnSp>
      <p:sp>
        <p:nvSpPr>
          <p:cNvPr id="437" name="Google Shape;437;p35"/>
          <p:cNvSpPr txBox="1"/>
          <p:nvPr/>
        </p:nvSpPr>
        <p:spPr>
          <a:xfrm>
            <a:off x="4151922" y="4107607"/>
            <a:ext cx="2957804"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Calibri"/>
                <a:ea typeface="Calibri"/>
                <a:cs typeface="Calibri"/>
                <a:sym typeface="Calibri"/>
              </a:rPr>
              <a:t>Anthony Kennedy Retires</a:t>
            </a:r>
            <a:endParaRPr/>
          </a:p>
        </p:txBody>
      </p:sp>
      <p:cxnSp>
        <p:nvCxnSpPr>
          <p:cNvPr id="438" name="Google Shape;438;p35"/>
          <p:cNvCxnSpPr/>
          <p:nvPr/>
        </p:nvCxnSpPr>
        <p:spPr>
          <a:xfrm>
            <a:off x="5755377" y="4363390"/>
            <a:ext cx="1343287" cy="613351"/>
          </a:xfrm>
          <a:prstGeom prst="straightConnector1">
            <a:avLst/>
          </a:prstGeom>
          <a:noFill/>
          <a:ln w="28575" cap="flat" cmpd="sng">
            <a:solidFill>
              <a:schemeClr val="accent1"/>
            </a:solidFill>
            <a:prstDash val="solid"/>
            <a:miter lim="800000"/>
            <a:headEnd type="none" w="sm" len="sm"/>
            <a:tailEnd type="triangle" w="med" len="med"/>
          </a:ln>
        </p:spPr>
      </p:cxnSp>
      <p:sp>
        <p:nvSpPr>
          <p:cNvPr id="439" name="Google Shape;439;p35"/>
          <p:cNvSpPr txBox="1"/>
          <p:nvPr/>
        </p:nvSpPr>
        <p:spPr>
          <a:xfrm>
            <a:off x="7122752" y="5256921"/>
            <a:ext cx="3433665" cy="646331"/>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800" dirty="0">
                <a:solidFill>
                  <a:schemeClr val="dk1"/>
                </a:solidFill>
                <a:latin typeface="Calibri"/>
                <a:ea typeface="Calibri"/>
                <a:cs typeface="Calibri"/>
                <a:sym typeface="Calibri"/>
              </a:rPr>
              <a:t>Amy Barrett on Short List for Supreme Court</a:t>
            </a:r>
            <a:endParaRPr dirty="0"/>
          </a:p>
        </p:txBody>
      </p:sp>
      <p:cxnSp>
        <p:nvCxnSpPr>
          <p:cNvPr id="440" name="Google Shape;440;p35"/>
          <p:cNvCxnSpPr>
            <a:cxnSpLocks/>
          </p:cNvCxnSpPr>
          <p:nvPr/>
        </p:nvCxnSpPr>
        <p:spPr>
          <a:xfrm flipH="1" flipV="1">
            <a:off x="6749114" y="5057102"/>
            <a:ext cx="1585589" cy="223615"/>
          </a:xfrm>
          <a:prstGeom prst="straightConnector1">
            <a:avLst/>
          </a:prstGeom>
          <a:noFill/>
          <a:ln w="28575" cap="flat" cmpd="sng">
            <a:solidFill>
              <a:schemeClr val="accent1"/>
            </a:solidFill>
            <a:prstDash val="solid"/>
            <a:miter lim="800000"/>
            <a:headEnd type="none" w="sm" len="sm"/>
            <a:tailEnd type="triangle" w="med" len="med"/>
          </a:ln>
        </p:spPr>
      </p:cxnSp>
      <p:sp>
        <p:nvSpPr>
          <p:cNvPr id="2" name="Rectangle 1">
            <a:extLst>
              <a:ext uri="{FF2B5EF4-FFF2-40B4-BE49-F238E27FC236}">
                <a16:creationId xmlns:a16="http://schemas.microsoft.com/office/drawing/2014/main" id="{D15B9CD1-8D7D-4D49-9455-F78AD7BFDCB5}"/>
              </a:ext>
            </a:extLst>
          </p:cNvPr>
          <p:cNvSpPr/>
          <p:nvPr/>
        </p:nvSpPr>
        <p:spPr>
          <a:xfrm>
            <a:off x="838200" y="5678309"/>
            <a:ext cx="10176641" cy="215444"/>
          </a:xfrm>
          <a:prstGeom prst="rect">
            <a:avLst/>
          </a:prstGeom>
        </p:spPr>
        <p:txBody>
          <a:bodyPr wrap="square">
            <a:spAutoFit/>
          </a:bodyPr>
          <a:lstStyle/>
          <a:p>
            <a:r>
              <a:rPr lang="en-US" sz="800" dirty="0">
                <a:hlinkClick r:id="rId4"/>
              </a:rPr>
              <a:t>https://trends.google.com/trends/explore?date=today%205-y&amp;geo=US&amp;q=people%20of%20praise,Amy%20Barrett,Amy%20Coney%20Barrett</a:t>
            </a:r>
            <a:endParaRPr lang="en-US" sz="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B2702-FE0C-3A44-A344-7C132D98DC80}"/>
              </a:ext>
            </a:extLst>
          </p:cNvPr>
          <p:cNvSpPr>
            <a:spLocks noGrp="1"/>
          </p:cNvSpPr>
          <p:nvPr>
            <p:ph type="title"/>
          </p:nvPr>
        </p:nvSpPr>
        <p:spPr/>
        <p:txBody>
          <a:bodyPr/>
          <a:lstStyle/>
          <a:p>
            <a:r>
              <a:rPr lang="en-US" dirty="0"/>
              <a:t>Each Data Purge is a Reaction to Judicial News</a:t>
            </a:r>
          </a:p>
        </p:txBody>
      </p:sp>
      <p:sp>
        <p:nvSpPr>
          <p:cNvPr id="3" name="Text Placeholder 2">
            <a:extLst>
              <a:ext uri="{FF2B5EF4-FFF2-40B4-BE49-F238E27FC236}">
                <a16:creationId xmlns:a16="http://schemas.microsoft.com/office/drawing/2014/main" id="{1A57D080-E752-874F-B5AE-DE7B49B1E48F}"/>
              </a:ext>
            </a:extLst>
          </p:cNvPr>
          <p:cNvSpPr>
            <a:spLocks noGrp="1"/>
          </p:cNvSpPr>
          <p:nvPr>
            <p:ph type="body" idx="1"/>
          </p:nvPr>
        </p:nvSpPr>
        <p:spPr/>
        <p:txBody>
          <a:bodyPr>
            <a:normAutofit fontScale="92500" lnSpcReduction="20000"/>
          </a:bodyPr>
          <a:lstStyle/>
          <a:p>
            <a:r>
              <a:rPr lang="en-US" dirty="0"/>
              <a:t>First Vines and Branches Purge (2017-03-04)</a:t>
            </a:r>
          </a:p>
          <a:p>
            <a:pPr lvl="1"/>
            <a:r>
              <a:rPr lang="en-US" dirty="0"/>
              <a:t>Gorsuch nomination (2017-01-31)</a:t>
            </a:r>
          </a:p>
          <a:p>
            <a:pPr lvl="1"/>
            <a:r>
              <a:rPr lang="en-US" dirty="0"/>
              <a:t>Gorsuch hearings (2017-03-20)</a:t>
            </a:r>
          </a:p>
          <a:p>
            <a:r>
              <a:rPr lang="en-US" dirty="0"/>
              <a:t>Second Vines and Branches Purge (2017-06-07)</a:t>
            </a:r>
          </a:p>
          <a:p>
            <a:pPr lvl="1"/>
            <a:r>
              <a:rPr lang="en-US" dirty="0"/>
              <a:t>Amy Barrett nominated to 7</a:t>
            </a:r>
            <a:r>
              <a:rPr lang="en-US" baseline="30000" dirty="0"/>
              <a:t>th</a:t>
            </a:r>
            <a:r>
              <a:rPr lang="en-US" dirty="0"/>
              <a:t> Circuit Court of Appeals (2017-05-08)</a:t>
            </a:r>
          </a:p>
          <a:p>
            <a:pPr lvl="1"/>
            <a:r>
              <a:rPr lang="en-US" dirty="0"/>
              <a:t>Amy Barrett’s confirmation hearings (2017-10-16)</a:t>
            </a:r>
          </a:p>
          <a:p>
            <a:r>
              <a:rPr lang="en-US" dirty="0"/>
              <a:t>News Post 4829 (2018-07-03)</a:t>
            </a:r>
          </a:p>
          <a:p>
            <a:pPr lvl="1"/>
            <a:r>
              <a:rPr lang="en-US" dirty="0"/>
              <a:t>Anthony Kennedy’s retirement announcement (2018-06-27)</a:t>
            </a:r>
          </a:p>
          <a:p>
            <a:pPr lvl="1"/>
            <a:r>
              <a:rPr lang="en-US" dirty="0"/>
              <a:t>Amy Barrett on short list for vacancy (2017-11-17)</a:t>
            </a:r>
          </a:p>
          <a:p>
            <a:r>
              <a:rPr lang="en-US" dirty="0"/>
              <a:t>Complete Vines and Branches Purge (2020-09-23)</a:t>
            </a:r>
          </a:p>
          <a:p>
            <a:pPr lvl="1"/>
            <a:r>
              <a:rPr lang="en-US" dirty="0"/>
              <a:t>Ruth Bader Ginsburg’s death  (2020-09-18)</a:t>
            </a:r>
          </a:p>
          <a:p>
            <a:pPr lvl="1"/>
            <a:r>
              <a:rPr lang="en-US" dirty="0"/>
              <a:t>Amy Barrett’s nomination to vacancy (2020-09-26)</a:t>
            </a:r>
          </a:p>
        </p:txBody>
      </p:sp>
      <p:sp>
        <p:nvSpPr>
          <p:cNvPr id="4" name="Footer Placeholder 3">
            <a:extLst>
              <a:ext uri="{FF2B5EF4-FFF2-40B4-BE49-F238E27FC236}">
                <a16:creationId xmlns:a16="http://schemas.microsoft.com/office/drawing/2014/main" id="{AF8023F4-599B-AD46-AB1E-FC822D9311BC}"/>
              </a:ext>
            </a:extLst>
          </p:cNvPr>
          <p:cNvSpPr>
            <a:spLocks noGrp="1"/>
          </p:cNvSpPr>
          <p:nvPr>
            <p:ph type="ftr" idx="11"/>
          </p:nvPr>
        </p:nvSpPr>
        <p:spPr/>
        <p:txBody>
          <a:bodyPr/>
          <a:lstStyle/>
          <a:p>
            <a:r>
              <a:rPr lang="en-US"/>
              <a:t>Jim Ecker | jecke004@odu.edu | @jimmy_ecker</a:t>
            </a:r>
          </a:p>
        </p:txBody>
      </p:sp>
    </p:spTree>
    <p:extLst>
      <p:ext uri="{BB962C8B-B14F-4D97-AF65-F5344CB8AC3E}">
        <p14:creationId xmlns:p14="http://schemas.microsoft.com/office/powerpoint/2010/main" val="332706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4400"/>
              <a:buFont typeface="Calibri"/>
              <a:buNone/>
            </a:pPr>
            <a:r>
              <a:rPr lang="en-US"/>
              <a:t>September 26</a:t>
            </a:r>
            <a:r>
              <a:rPr lang="en-US" baseline="30000"/>
              <a:t>th</a:t>
            </a:r>
            <a:r>
              <a:rPr lang="en-US"/>
              <a:t>, 2020</a:t>
            </a:r>
            <a:br>
              <a:rPr lang="en-US"/>
            </a:br>
            <a:r>
              <a:rPr lang="en-US"/>
              <a:t>Amy Coney Barrett is Selected for Nomination</a:t>
            </a:r>
            <a:endParaRPr/>
          </a:p>
        </p:txBody>
      </p:sp>
      <p:pic>
        <p:nvPicPr>
          <p:cNvPr id="120" name="Google Shape;120;p4" descr="Graphical user interface, website&#10;&#10;Description automatically generated"/>
          <p:cNvPicPr preferRelativeResize="0">
            <a:picLocks noGrp="1"/>
          </p:cNvPicPr>
          <p:nvPr>
            <p:ph type="body" idx="1"/>
          </p:nvPr>
        </p:nvPicPr>
        <p:blipFill rotWithShape="1">
          <a:blip r:embed="rId3">
            <a:alphaModFix/>
          </a:blip>
          <a:srcRect/>
          <a:stretch/>
        </p:blipFill>
        <p:spPr>
          <a:xfrm>
            <a:off x="1869477" y="1823212"/>
            <a:ext cx="3536354" cy="3820843"/>
          </a:xfrm>
          <a:prstGeom prst="rect">
            <a:avLst/>
          </a:prstGeom>
          <a:noFill/>
          <a:ln>
            <a:noFill/>
          </a:ln>
        </p:spPr>
      </p:pic>
      <p:sp>
        <p:nvSpPr>
          <p:cNvPr id="121" name="Google Shape;12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22" name="Google Shape;122;p4" descr="A person standing in front of a door&#10;&#10;Description automatically generated"/>
          <p:cNvPicPr preferRelativeResize="0"/>
          <p:nvPr/>
        </p:nvPicPr>
        <p:blipFill rotWithShape="1">
          <a:blip r:embed="rId4">
            <a:alphaModFix/>
          </a:blip>
          <a:srcRect/>
          <a:stretch/>
        </p:blipFill>
        <p:spPr>
          <a:xfrm>
            <a:off x="6786170" y="1823212"/>
            <a:ext cx="3106631" cy="3885819"/>
          </a:xfrm>
          <a:prstGeom prst="rect">
            <a:avLst/>
          </a:prstGeom>
          <a:noFill/>
          <a:ln>
            <a:noFill/>
          </a:ln>
        </p:spPr>
      </p:pic>
      <p:sp>
        <p:nvSpPr>
          <p:cNvPr id="2" name="Rectangle 1">
            <a:extLst>
              <a:ext uri="{FF2B5EF4-FFF2-40B4-BE49-F238E27FC236}">
                <a16:creationId xmlns:a16="http://schemas.microsoft.com/office/drawing/2014/main" id="{0218E6CE-582B-7649-8B1F-5358FAA485D9}"/>
              </a:ext>
            </a:extLst>
          </p:cNvPr>
          <p:cNvSpPr/>
          <p:nvPr/>
        </p:nvSpPr>
        <p:spPr>
          <a:xfrm>
            <a:off x="1869477" y="5620552"/>
            <a:ext cx="3536354" cy="553998"/>
          </a:xfrm>
          <a:prstGeom prst="rect">
            <a:avLst/>
          </a:prstGeom>
        </p:spPr>
        <p:txBody>
          <a:bodyPr wrap="square">
            <a:spAutoFit/>
          </a:bodyPr>
          <a:lstStyle/>
          <a:p>
            <a:r>
              <a:rPr lang="en-US" sz="1000" dirty="0">
                <a:hlinkClick r:id="rId5"/>
              </a:rPr>
              <a:t>https://www.washingtonpost.com/politics/trump-barrett-supreme-court/2020/09/26/4a417d60-000e-11eb-b555-4d71a9254f4b_story.html</a:t>
            </a:r>
            <a:endParaRPr lang="en-US" sz="1000" dirty="0"/>
          </a:p>
        </p:txBody>
      </p:sp>
      <p:sp>
        <p:nvSpPr>
          <p:cNvPr id="3" name="Rectangle 2">
            <a:extLst>
              <a:ext uri="{FF2B5EF4-FFF2-40B4-BE49-F238E27FC236}">
                <a16:creationId xmlns:a16="http://schemas.microsoft.com/office/drawing/2014/main" id="{4EC7DE3D-8D29-2549-AF98-3E746898103F}"/>
              </a:ext>
            </a:extLst>
          </p:cNvPr>
          <p:cNvSpPr/>
          <p:nvPr/>
        </p:nvSpPr>
        <p:spPr>
          <a:xfrm>
            <a:off x="6695090" y="5692540"/>
            <a:ext cx="3197711" cy="400110"/>
          </a:xfrm>
          <a:prstGeom prst="rect">
            <a:avLst/>
          </a:prstGeom>
        </p:spPr>
        <p:txBody>
          <a:bodyPr wrap="square">
            <a:spAutoFit/>
          </a:bodyPr>
          <a:lstStyle/>
          <a:p>
            <a:r>
              <a:rPr lang="en-US" sz="1000" dirty="0">
                <a:hlinkClick r:id="rId6"/>
              </a:rPr>
              <a:t>https://en.wikipedia.org/wiki/Amy_Coney_Barrett#/media/File:Amy_Coney_Barrett.jpg</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“I’m Sure it will be Extremely Non-controversial”</a:t>
            </a:r>
            <a:endParaRPr/>
          </a:p>
        </p:txBody>
      </p:sp>
      <p:pic>
        <p:nvPicPr>
          <p:cNvPr id="128" name="Google Shape;128;p5" descr="A group of people wearing costumes&#10;&#10;Description automatically generated"/>
          <p:cNvPicPr preferRelativeResize="0">
            <a:picLocks noGrp="1"/>
          </p:cNvPicPr>
          <p:nvPr>
            <p:ph type="body" idx="1"/>
          </p:nvPr>
        </p:nvPicPr>
        <p:blipFill rotWithShape="1">
          <a:blip r:embed="rId3">
            <a:alphaModFix/>
          </a:blip>
          <a:srcRect/>
          <a:stretch/>
        </p:blipFill>
        <p:spPr>
          <a:xfrm>
            <a:off x="508000" y="2198401"/>
            <a:ext cx="5334000" cy="3167063"/>
          </a:xfrm>
          <a:prstGeom prst="rect">
            <a:avLst/>
          </a:prstGeom>
          <a:noFill/>
          <a:ln>
            <a:noFill/>
          </a:ln>
        </p:spPr>
      </p:pic>
      <p:sp>
        <p:nvSpPr>
          <p:cNvPr id="129" name="Google Shape;12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30" name="Google Shape;130;p5" descr="A group of people standing in front of a crowd&#10;&#10;Description automatically generated"/>
          <p:cNvPicPr preferRelativeResize="0"/>
          <p:nvPr/>
        </p:nvPicPr>
        <p:blipFill rotWithShape="1">
          <a:blip r:embed="rId4">
            <a:alphaModFix/>
          </a:blip>
          <a:srcRect/>
          <a:stretch/>
        </p:blipFill>
        <p:spPr>
          <a:xfrm>
            <a:off x="6350000" y="2198402"/>
            <a:ext cx="5333999" cy="3167062"/>
          </a:xfrm>
          <a:prstGeom prst="rect">
            <a:avLst/>
          </a:prstGeom>
          <a:noFill/>
          <a:ln>
            <a:noFill/>
          </a:ln>
        </p:spPr>
      </p:pic>
      <p:sp>
        <p:nvSpPr>
          <p:cNvPr id="2" name="Rectangle 1">
            <a:extLst>
              <a:ext uri="{FF2B5EF4-FFF2-40B4-BE49-F238E27FC236}">
                <a16:creationId xmlns:a16="http://schemas.microsoft.com/office/drawing/2014/main" id="{99651654-9BDA-2A48-99A8-27DFA8DD0D00}"/>
              </a:ext>
            </a:extLst>
          </p:cNvPr>
          <p:cNvSpPr/>
          <p:nvPr/>
        </p:nvSpPr>
        <p:spPr>
          <a:xfrm>
            <a:off x="6286940" y="5333934"/>
            <a:ext cx="5397059" cy="400110"/>
          </a:xfrm>
          <a:prstGeom prst="rect">
            <a:avLst/>
          </a:prstGeom>
        </p:spPr>
        <p:txBody>
          <a:bodyPr wrap="square">
            <a:spAutoFit/>
          </a:bodyPr>
          <a:lstStyle/>
          <a:p>
            <a:r>
              <a:rPr lang="en-US" sz="1000" dirty="0">
                <a:hlinkClick r:id="rId5"/>
              </a:rPr>
              <a:t>https://media.npr.org/assets/img/2020/10/12/201012_coneybarrett_confirmation_04_custom-abe90e8f6d771752db0b68d8714e5dbf5e397807-s800-c85.jpg</a:t>
            </a:r>
            <a:endParaRPr lang="en-US" sz="1000" dirty="0"/>
          </a:p>
        </p:txBody>
      </p:sp>
      <p:sp>
        <p:nvSpPr>
          <p:cNvPr id="3" name="Rectangle 2">
            <a:extLst>
              <a:ext uri="{FF2B5EF4-FFF2-40B4-BE49-F238E27FC236}">
                <a16:creationId xmlns:a16="http://schemas.microsoft.com/office/drawing/2014/main" id="{C56C0348-AD99-C945-9208-94CA665222E3}"/>
              </a:ext>
            </a:extLst>
          </p:cNvPr>
          <p:cNvSpPr/>
          <p:nvPr/>
        </p:nvSpPr>
        <p:spPr>
          <a:xfrm>
            <a:off x="430924" y="5322298"/>
            <a:ext cx="5411075" cy="400110"/>
          </a:xfrm>
          <a:prstGeom prst="rect">
            <a:avLst/>
          </a:prstGeom>
        </p:spPr>
        <p:txBody>
          <a:bodyPr wrap="square">
            <a:spAutoFit/>
          </a:bodyPr>
          <a:lstStyle/>
          <a:p>
            <a:r>
              <a:rPr lang="en-US" sz="1000" dirty="0">
                <a:hlinkClick r:id="rId6"/>
              </a:rPr>
              <a:t>https://media.npr.org/assets/img/2020/10/12/201012_coneybarrett_confirmation_12_custom-a09d95b4238e8cddbeb8b3223835affa99e5f5d5-s800-c85.jpg</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Spotlight on Barrett’s Religious Background</a:t>
            </a:r>
            <a:endParaRPr/>
          </a:p>
        </p:txBody>
      </p:sp>
      <p:pic>
        <p:nvPicPr>
          <p:cNvPr id="136" name="Google Shape;136;p6" descr="Graphical user interface, website&#10;&#10;Description automatically generated"/>
          <p:cNvPicPr preferRelativeResize="0">
            <a:picLocks noGrp="1"/>
          </p:cNvPicPr>
          <p:nvPr>
            <p:ph type="body" idx="1"/>
          </p:nvPr>
        </p:nvPicPr>
        <p:blipFill rotWithShape="1">
          <a:blip r:embed="rId3">
            <a:alphaModFix/>
          </a:blip>
          <a:srcRect/>
          <a:stretch/>
        </p:blipFill>
        <p:spPr>
          <a:xfrm>
            <a:off x="571618" y="1843337"/>
            <a:ext cx="3358561" cy="3663885"/>
          </a:xfrm>
          <a:prstGeom prst="rect">
            <a:avLst/>
          </a:prstGeom>
          <a:noFill/>
          <a:ln>
            <a:noFill/>
          </a:ln>
        </p:spPr>
      </p:pic>
      <p:sp>
        <p:nvSpPr>
          <p:cNvPr id="137" name="Google Shape;13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Jim Ecker | jecke004@odu.edu | @</a:t>
            </a:r>
            <a:r>
              <a:rPr lang="en-US" dirty="0" err="1"/>
              <a:t>jimmy_ecker</a:t>
            </a:r>
            <a:endParaRPr dirty="0"/>
          </a:p>
        </p:txBody>
      </p:sp>
      <p:pic>
        <p:nvPicPr>
          <p:cNvPr id="138" name="Google Shape;138;p6" descr="Graphical user interface, text, website&#10;&#10;Description automatically generated"/>
          <p:cNvPicPr preferRelativeResize="0"/>
          <p:nvPr/>
        </p:nvPicPr>
        <p:blipFill rotWithShape="1">
          <a:blip r:embed="rId4">
            <a:alphaModFix/>
          </a:blip>
          <a:srcRect/>
          <a:stretch/>
        </p:blipFill>
        <p:spPr>
          <a:xfrm>
            <a:off x="4501797" y="1843337"/>
            <a:ext cx="3584434" cy="3720306"/>
          </a:xfrm>
          <a:prstGeom prst="rect">
            <a:avLst/>
          </a:prstGeom>
          <a:noFill/>
          <a:ln>
            <a:noFill/>
          </a:ln>
        </p:spPr>
      </p:pic>
      <p:pic>
        <p:nvPicPr>
          <p:cNvPr id="139" name="Google Shape;139;p6" descr="Graphical user interface, website&#10;&#10;Description automatically generated"/>
          <p:cNvPicPr preferRelativeResize="0"/>
          <p:nvPr/>
        </p:nvPicPr>
        <p:blipFill rotWithShape="1">
          <a:blip r:embed="rId5">
            <a:alphaModFix/>
          </a:blip>
          <a:srcRect/>
          <a:stretch/>
        </p:blipFill>
        <p:spPr>
          <a:xfrm>
            <a:off x="8657849" y="1843337"/>
            <a:ext cx="2962533" cy="3720306"/>
          </a:xfrm>
          <a:prstGeom prst="rect">
            <a:avLst/>
          </a:prstGeom>
          <a:noFill/>
          <a:ln>
            <a:noFill/>
          </a:ln>
        </p:spPr>
      </p:pic>
      <p:sp>
        <p:nvSpPr>
          <p:cNvPr id="2" name="Rectangle 1">
            <a:extLst>
              <a:ext uri="{FF2B5EF4-FFF2-40B4-BE49-F238E27FC236}">
                <a16:creationId xmlns:a16="http://schemas.microsoft.com/office/drawing/2014/main" id="{6709BBBE-D62B-9D42-AC06-F2330DF96C73}"/>
              </a:ext>
            </a:extLst>
          </p:cNvPr>
          <p:cNvSpPr/>
          <p:nvPr/>
        </p:nvSpPr>
        <p:spPr>
          <a:xfrm>
            <a:off x="524133" y="5507222"/>
            <a:ext cx="3358561" cy="400110"/>
          </a:xfrm>
          <a:prstGeom prst="rect">
            <a:avLst/>
          </a:prstGeom>
        </p:spPr>
        <p:txBody>
          <a:bodyPr wrap="square">
            <a:spAutoFit/>
          </a:bodyPr>
          <a:lstStyle/>
          <a:p>
            <a:r>
              <a:rPr lang="en-US" sz="1000" dirty="0">
                <a:hlinkClick r:id="rId6"/>
              </a:rPr>
              <a:t>https://www.wsj.com/articles/the-truth-about-people-of-praise-11600990129</a:t>
            </a:r>
            <a:endParaRPr lang="en-US" sz="1000" dirty="0"/>
          </a:p>
        </p:txBody>
      </p:sp>
      <p:sp>
        <p:nvSpPr>
          <p:cNvPr id="3" name="Rectangle 2">
            <a:extLst>
              <a:ext uri="{FF2B5EF4-FFF2-40B4-BE49-F238E27FC236}">
                <a16:creationId xmlns:a16="http://schemas.microsoft.com/office/drawing/2014/main" id="{1BEB017B-AB78-6C49-B4BA-76B060586B53}"/>
              </a:ext>
            </a:extLst>
          </p:cNvPr>
          <p:cNvSpPr/>
          <p:nvPr/>
        </p:nvSpPr>
        <p:spPr>
          <a:xfrm>
            <a:off x="4406827" y="5516237"/>
            <a:ext cx="3584434" cy="400110"/>
          </a:xfrm>
          <a:prstGeom prst="rect">
            <a:avLst/>
          </a:prstGeom>
        </p:spPr>
        <p:txBody>
          <a:bodyPr wrap="square">
            <a:spAutoFit/>
          </a:bodyPr>
          <a:lstStyle/>
          <a:p>
            <a:r>
              <a:rPr lang="en-US" sz="1000" dirty="0">
                <a:hlinkClick r:id="rId7"/>
              </a:rPr>
              <a:t>https://www.rollingstone.com/culture/culture-news/amy-coney-barrett-people-of-praise-1067587/</a:t>
            </a:r>
            <a:endParaRPr lang="en-US" sz="1000" dirty="0"/>
          </a:p>
        </p:txBody>
      </p:sp>
      <p:sp>
        <p:nvSpPr>
          <p:cNvPr id="4" name="Rectangle 3">
            <a:extLst>
              <a:ext uri="{FF2B5EF4-FFF2-40B4-BE49-F238E27FC236}">
                <a16:creationId xmlns:a16="http://schemas.microsoft.com/office/drawing/2014/main" id="{50AF6E73-FBB2-1C4B-AB8D-CDEDB192842B}"/>
              </a:ext>
            </a:extLst>
          </p:cNvPr>
          <p:cNvSpPr/>
          <p:nvPr/>
        </p:nvSpPr>
        <p:spPr>
          <a:xfrm>
            <a:off x="8562879" y="5519908"/>
            <a:ext cx="2962533" cy="400110"/>
          </a:xfrm>
          <a:prstGeom prst="rect">
            <a:avLst/>
          </a:prstGeom>
        </p:spPr>
        <p:txBody>
          <a:bodyPr wrap="square">
            <a:spAutoFit/>
          </a:bodyPr>
          <a:lstStyle/>
          <a:p>
            <a:r>
              <a:rPr lang="en-US" sz="1000" dirty="0">
                <a:hlinkClick r:id="rId8"/>
              </a:rPr>
              <a:t>https://www.cnn.com/2020/09/27/politics/amy-coney-barrett-people-of-praise/index.html</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The Associated Press Discovers Evidence of Data Scrubbing </a:t>
            </a:r>
            <a:endParaRPr/>
          </a:p>
        </p:txBody>
      </p:sp>
      <p:pic>
        <p:nvPicPr>
          <p:cNvPr id="145" name="Google Shape;145;p7" descr="A picture containing person, person, indoor, newspaper&#10;&#10;Description automatically generated"/>
          <p:cNvPicPr preferRelativeResize="0">
            <a:picLocks noGrp="1"/>
          </p:cNvPicPr>
          <p:nvPr>
            <p:ph type="body" idx="1"/>
          </p:nvPr>
        </p:nvPicPr>
        <p:blipFill rotWithShape="1">
          <a:blip r:embed="rId3">
            <a:alphaModFix/>
          </a:blip>
          <a:srcRect/>
          <a:stretch/>
        </p:blipFill>
        <p:spPr>
          <a:xfrm>
            <a:off x="838200" y="1690688"/>
            <a:ext cx="4121695" cy="4351338"/>
          </a:xfrm>
          <a:prstGeom prst="rect">
            <a:avLst/>
          </a:prstGeom>
          <a:noFill/>
          <a:ln>
            <a:noFill/>
          </a:ln>
        </p:spPr>
      </p:pic>
      <p:sp>
        <p:nvSpPr>
          <p:cNvPr id="146" name="Google Shape;14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sp>
        <p:nvSpPr>
          <p:cNvPr id="147" name="Google Shape;147;p7"/>
          <p:cNvSpPr txBox="1"/>
          <p:nvPr/>
        </p:nvSpPr>
        <p:spPr>
          <a:xfrm>
            <a:off x="5148072" y="1690688"/>
            <a:ext cx="6117336"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religious organization tied to Amy Coney Barrett, President Trump’s Supreme Court nominee, sought to erase all mentions and photos of her from its website before she meets with lawmakers and faces questions at her Senate confirmation hearings.”</a:t>
            </a:r>
            <a:endParaRPr/>
          </a:p>
        </p:txBody>
      </p:sp>
      <p:sp>
        <p:nvSpPr>
          <p:cNvPr id="148" name="Google Shape;148;p7"/>
          <p:cNvSpPr txBox="1"/>
          <p:nvPr/>
        </p:nvSpPr>
        <p:spPr>
          <a:xfrm>
            <a:off x="5148072" y="3429000"/>
            <a:ext cx="6300216"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“People of Praise erased numerous records from its website during the summer of 2017 that referred to Barrett and included photos of her and her family.”</a:t>
            </a:r>
            <a:endParaRPr dirty="0"/>
          </a:p>
        </p:txBody>
      </p:sp>
      <p:sp>
        <p:nvSpPr>
          <p:cNvPr id="149" name="Google Shape;149;p7"/>
          <p:cNvSpPr txBox="1"/>
          <p:nvPr/>
        </p:nvSpPr>
        <p:spPr>
          <a:xfrm>
            <a:off x="5148072" y="4613314"/>
            <a:ext cx="630021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 the time, Barrett was on Trump’s short list for the high court seat that eventually went to Justice Brett Kavanaugh.</a:t>
            </a:r>
            <a:endParaRPr dirty="0"/>
          </a:p>
        </p:txBody>
      </p:sp>
      <p:sp>
        <p:nvSpPr>
          <p:cNvPr id="2" name="Rectangle 1">
            <a:extLst>
              <a:ext uri="{FF2B5EF4-FFF2-40B4-BE49-F238E27FC236}">
                <a16:creationId xmlns:a16="http://schemas.microsoft.com/office/drawing/2014/main" id="{67A8C34C-17B4-CA4E-8370-F7ACB25AFE2C}"/>
              </a:ext>
            </a:extLst>
          </p:cNvPr>
          <p:cNvSpPr/>
          <p:nvPr/>
        </p:nvSpPr>
        <p:spPr>
          <a:xfrm>
            <a:off x="754118" y="6000517"/>
            <a:ext cx="4205777" cy="553998"/>
          </a:xfrm>
          <a:prstGeom prst="rect">
            <a:avLst/>
          </a:prstGeom>
        </p:spPr>
        <p:txBody>
          <a:bodyPr wrap="square">
            <a:spAutoFit/>
          </a:bodyPr>
          <a:lstStyle/>
          <a:p>
            <a:r>
              <a:rPr lang="en-US" sz="1000" dirty="0">
                <a:hlinkClick r:id="rId4"/>
              </a:rPr>
              <a:t>https://apnews.com/article/us-supreme-court-amy-coney-barrett-confirmation-hearings-archive-courts-78dc1bd9d1470c7ea1357f495a4da26b</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55" name="Google Shape;155;p8"/>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Birth and adoption announcements</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56" name="Google Shape;1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57" name="Google Shape;157;p8" descr="Text&#10;&#10;Description automatically generated"/>
          <p:cNvPicPr preferRelativeResize="0"/>
          <p:nvPr/>
        </p:nvPicPr>
        <p:blipFill rotWithShape="1">
          <a:blip r:embed="rId3">
            <a:alphaModFix/>
          </a:blip>
          <a:srcRect/>
          <a:stretch/>
        </p:blipFill>
        <p:spPr>
          <a:xfrm>
            <a:off x="7024116" y="3241390"/>
            <a:ext cx="3405224" cy="2197460"/>
          </a:xfrm>
          <a:prstGeom prst="rect">
            <a:avLst/>
          </a:prstGeom>
          <a:noFill/>
          <a:ln>
            <a:noFill/>
          </a:ln>
        </p:spPr>
      </p:pic>
      <p:pic>
        <p:nvPicPr>
          <p:cNvPr id="158" name="Google Shape;158;p8" descr="Text&#10;&#10;Description automatically generated"/>
          <p:cNvPicPr preferRelativeResize="0"/>
          <p:nvPr/>
        </p:nvPicPr>
        <p:blipFill rotWithShape="1">
          <a:blip r:embed="rId4">
            <a:alphaModFix/>
          </a:blip>
          <a:srcRect/>
          <a:stretch/>
        </p:blipFill>
        <p:spPr>
          <a:xfrm>
            <a:off x="6905243" y="2113469"/>
            <a:ext cx="3597247" cy="1161443"/>
          </a:xfrm>
          <a:prstGeom prst="rect">
            <a:avLst/>
          </a:prstGeom>
          <a:noFill/>
          <a:ln>
            <a:noFill/>
          </a:ln>
        </p:spPr>
      </p:pic>
      <p:pic>
        <p:nvPicPr>
          <p:cNvPr id="159" name="Google Shape;159;p8" descr="Text&#10;&#10;Description automatically generated"/>
          <p:cNvPicPr preferRelativeResize="0"/>
          <p:nvPr/>
        </p:nvPicPr>
        <p:blipFill rotWithShape="1">
          <a:blip r:embed="rId5">
            <a:alphaModFix/>
          </a:blip>
          <a:srcRect/>
          <a:stretch/>
        </p:blipFill>
        <p:spPr>
          <a:xfrm>
            <a:off x="7024116" y="1009365"/>
            <a:ext cx="3478374" cy="1194593"/>
          </a:xfrm>
          <a:prstGeom prst="rect">
            <a:avLst/>
          </a:prstGeom>
          <a:noFill/>
          <a:ln>
            <a:noFill/>
          </a:ln>
        </p:spPr>
      </p:pic>
      <p:sp>
        <p:nvSpPr>
          <p:cNvPr id="160" name="Google Shape;160;p8"/>
          <p:cNvSpPr txBox="1"/>
          <p:nvPr/>
        </p:nvSpPr>
        <p:spPr>
          <a:xfrm>
            <a:off x="7115503" y="5402243"/>
            <a:ext cx="4356252" cy="1015622"/>
          </a:xfrm>
          <a:prstGeom prst="rect">
            <a:avLst/>
          </a:prstGeom>
          <a:noFill/>
          <a:ln>
            <a:noFill/>
          </a:ln>
        </p:spPr>
        <p:txBody>
          <a:bodyPr spcFirstLastPara="1" wrap="square" lIns="91425" tIns="45700" rIns="91425" bIns="45700" anchor="t" anchorCtr="0">
            <a:spAutoFit/>
          </a:bodyPr>
          <a:lstStyle/>
          <a:p>
            <a:pPr lvl="0"/>
            <a:r>
              <a:rPr lang="en-US" sz="1000" dirty="0">
                <a:solidFill>
                  <a:schemeClr val="dk1"/>
                </a:solidFill>
                <a:latin typeface="Calibri"/>
                <a:ea typeface="Calibri"/>
                <a:cs typeface="Calibri"/>
                <a:sym typeface="Calibri"/>
                <a:hlinkClick r:id="rId6"/>
              </a:rPr>
              <a:t>https://web.archive.org/web/20151018030811/https://peopleofpraise.org/media/thevine/2011-winter-vine-and-branches.pdf</a:t>
            </a:r>
            <a:endParaRPr lang="en-US" sz="1000" dirty="0">
              <a:solidFill>
                <a:schemeClr val="dk1"/>
              </a:solidFill>
              <a:latin typeface="Calibri"/>
              <a:ea typeface="Calibri"/>
              <a:cs typeface="Calibri"/>
              <a:sym typeface="Calibri"/>
            </a:endParaRPr>
          </a:p>
          <a:p>
            <a:pPr lvl="0"/>
            <a:r>
              <a:rPr lang="en-US" sz="1000" dirty="0">
                <a:solidFill>
                  <a:schemeClr val="dk1"/>
                </a:solidFill>
                <a:latin typeface="Calibri"/>
                <a:ea typeface="Calibri"/>
                <a:cs typeface="Calibri"/>
                <a:sym typeface="Calibri"/>
                <a:hlinkClick r:id="rId7"/>
              </a:rPr>
              <a:t>https://web.archive.org/web/20151018031423/https://peopleofpraise.org/media/thevine/2012-summer-vine-and-branches.pdf</a:t>
            </a:r>
            <a:endParaRPr lang="en-US" sz="1000" dirty="0">
              <a:solidFill>
                <a:schemeClr val="dk1"/>
              </a:solidFill>
              <a:latin typeface="Calibri"/>
              <a:ea typeface="Calibri"/>
              <a:cs typeface="Calibri"/>
              <a:sym typeface="Calibri"/>
            </a:endParaRPr>
          </a:p>
          <a:p>
            <a:pPr lvl="0"/>
            <a:r>
              <a:rPr lang="en-US" sz="1000" dirty="0">
                <a:solidFill>
                  <a:schemeClr val="dk1"/>
                </a:solidFill>
                <a:latin typeface="Calibri"/>
                <a:ea typeface="Calibri"/>
                <a:cs typeface="Calibri"/>
                <a:sym typeface="Calibri"/>
                <a:hlinkClick r:id="rId8"/>
              </a:rPr>
              <a:t>https://web.archive.org/web/20151018015716/https://peopleofpraise.org/media/thevine/2010-03-vine-and-branches.pdf</a:t>
            </a:r>
            <a:endParaRPr lang="en-US" sz="1000" dirty="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was scrubbed?</a:t>
            </a:r>
            <a:endParaRPr/>
          </a:p>
        </p:txBody>
      </p:sp>
      <p:sp>
        <p:nvSpPr>
          <p:cNvPr id="166" name="Google Shape;166;p9"/>
          <p:cNvSpPr txBox="1">
            <a:spLocks noGrp="1"/>
          </p:cNvSpPr>
          <p:nvPr>
            <p:ph type="body" idx="1"/>
          </p:nvPr>
        </p:nvSpPr>
        <p:spPr>
          <a:xfrm>
            <a:off x="838200" y="1825625"/>
            <a:ext cx="5452872"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Back issues of “Vine &amp; Branches”</a:t>
            </a:r>
            <a:endParaRPr dirty="0"/>
          </a:p>
          <a:p>
            <a:pPr marL="685800" lvl="1" indent="-228600" algn="l" rtl="0">
              <a:lnSpc>
                <a:spcPct val="90000"/>
              </a:lnSpc>
              <a:spcBef>
                <a:spcPts val="500"/>
              </a:spcBef>
              <a:spcAft>
                <a:spcPts val="0"/>
              </a:spcAft>
              <a:buClr>
                <a:schemeClr val="dk1"/>
              </a:buClr>
              <a:buSzPts val="2400"/>
              <a:buChar char="•"/>
            </a:pPr>
            <a:r>
              <a:rPr lang="en-US" dirty="0"/>
              <a:t>Birth and adoption announcements</a:t>
            </a:r>
            <a:endParaRPr dirty="0"/>
          </a:p>
          <a:p>
            <a:pPr marL="685800" lvl="1" indent="-228600" algn="l" rtl="0">
              <a:lnSpc>
                <a:spcPct val="90000"/>
              </a:lnSpc>
              <a:spcBef>
                <a:spcPts val="500"/>
              </a:spcBef>
              <a:spcAft>
                <a:spcPts val="0"/>
              </a:spcAft>
              <a:buClr>
                <a:schemeClr val="dk1"/>
              </a:buClr>
              <a:buSzPts val="2400"/>
              <a:buChar char="•"/>
            </a:pPr>
            <a:r>
              <a:rPr lang="en-US" dirty="0"/>
              <a:t>2006 issue of the magazine that included a photo of Amy Barrett attending the group’s Leaders’ Conference for Women</a:t>
            </a:r>
            <a:endParaRPr dirty="0"/>
          </a:p>
          <a:p>
            <a:pPr marL="228600" lvl="0" indent="-50800" algn="l" rtl="0">
              <a:lnSpc>
                <a:spcPct val="90000"/>
              </a:lnSpc>
              <a:spcBef>
                <a:spcPts val="1000"/>
              </a:spcBef>
              <a:spcAft>
                <a:spcPts val="0"/>
              </a:spcAft>
              <a:buClr>
                <a:schemeClr val="dk1"/>
              </a:buClr>
              <a:buSzPts val="2800"/>
              <a:buNone/>
            </a:pPr>
            <a:endParaRPr b="1" dirty="0"/>
          </a:p>
        </p:txBody>
      </p:sp>
      <p:sp>
        <p:nvSpPr>
          <p:cNvPr id="167" name="Google Shape;167;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Jim Ecker | jecke004@odu.edu | @jimmy_ecker</a:t>
            </a:r>
            <a:endParaRPr/>
          </a:p>
        </p:txBody>
      </p:sp>
      <p:pic>
        <p:nvPicPr>
          <p:cNvPr id="168" name="Google Shape;168;p9" descr="A group of people posing for the camera&#10;&#10;Description automatically generated"/>
          <p:cNvPicPr preferRelativeResize="0"/>
          <p:nvPr/>
        </p:nvPicPr>
        <p:blipFill rotWithShape="1">
          <a:blip r:embed="rId3">
            <a:alphaModFix/>
          </a:blip>
          <a:srcRect/>
          <a:stretch/>
        </p:blipFill>
        <p:spPr>
          <a:xfrm>
            <a:off x="7133844" y="1690688"/>
            <a:ext cx="4000500" cy="3556000"/>
          </a:xfrm>
          <a:prstGeom prst="rect">
            <a:avLst/>
          </a:prstGeom>
          <a:noFill/>
          <a:ln>
            <a:noFill/>
          </a:ln>
        </p:spPr>
      </p:pic>
      <p:sp>
        <p:nvSpPr>
          <p:cNvPr id="169" name="Google Shape;169;p9"/>
          <p:cNvSpPr txBox="1"/>
          <p:nvPr/>
        </p:nvSpPr>
        <p:spPr>
          <a:xfrm>
            <a:off x="7133844" y="5247521"/>
            <a:ext cx="4000500" cy="400069"/>
          </a:xfrm>
          <a:prstGeom prst="rect">
            <a:avLst/>
          </a:prstGeom>
          <a:noFill/>
          <a:ln>
            <a:noFill/>
          </a:ln>
        </p:spPr>
        <p:txBody>
          <a:bodyPr spcFirstLastPara="1" wrap="square" lIns="91425" tIns="45700" rIns="91425" bIns="45700" anchor="t" anchorCtr="0">
            <a:spAutoFit/>
          </a:bodyPr>
          <a:lstStyle/>
          <a:p>
            <a:pPr lvl="0"/>
            <a:r>
              <a:rPr lang="en-US" sz="1000" dirty="0">
                <a:solidFill>
                  <a:schemeClr val="dk1"/>
                </a:solidFill>
                <a:latin typeface="Calibri"/>
                <a:ea typeface="Calibri"/>
                <a:cs typeface="Calibri"/>
                <a:sym typeface="Calibri"/>
                <a:hlinkClick r:id="rId4"/>
              </a:rPr>
              <a:t>https://web.archive.org/web/20071028065558/https://peopleofpraise.org/thevine/issues/2006-05-vine-and-branches.pdf</a:t>
            </a:r>
            <a:endParaRPr lang="en-US" sz="1000"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6752</Words>
  <Application>Microsoft Macintosh PowerPoint</Application>
  <PresentationFormat>Widescreen</PresentationFormat>
  <Paragraphs>385</Paragraphs>
  <Slides>37</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Menlo</vt:lpstr>
      <vt:lpstr>Office Theme</vt:lpstr>
      <vt:lpstr>Unscrubbing PeopleofPraise.org</vt:lpstr>
      <vt:lpstr>September 18th , 2020 Ruth Bader Ginsburg Passes Away</vt:lpstr>
      <vt:lpstr>The Trump Administration Scrambles to Fill Vacancy</vt:lpstr>
      <vt:lpstr>September 26th, 2020 Amy Coney Barrett is Selected for Nomination</vt:lpstr>
      <vt:lpstr>“I’m Sure it will be Extremely Non-controversial”</vt:lpstr>
      <vt:lpstr>Spotlight on Barrett’s Religious Background</vt:lpstr>
      <vt:lpstr>The Associated Press Discovers Evidence of Data Scrubbing </vt:lpstr>
      <vt:lpstr>What was scrubbed?</vt:lpstr>
      <vt:lpstr>What was scrubbed?</vt:lpstr>
      <vt:lpstr>What was scrubbed?</vt:lpstr>
      <vt:lpstr>What was scrubbed?</vt:lpstr>
      <vt:lpstr>What was scrubbed?</vt:lpstr>
      <vt:lpstr>What was scrubbed?</vt:lpstr>
      <vt:lpstr>What was scrubbed?</vt:lpstr>
      <vt:lpstr>What was scrubbed?</vt:lpstr>
      <vt:lpstr>March 2017 - The First Purge</vt:lpstr>
      <vt:lpstr>June 2017 - The Second Purge</vt:lpstr>
      <vt:lpstr>References in Unpurged Issues of Vine and Branches</vt:lpstr>
      <vt:lpstr>Other Deletions</vt:lpstr>
      <vt:lpstr>2017 in a Nutshell</vt:lpstr>
      <vt:lpstr>Spikes!</vt:lpstr>
      <vt:lpstr>Blog Posts</vt:lpstr>
      <vt:lpstr>Another Camp Post</vt:lpstr>
      <vt:lpstr>A Mysterious Post Archived as ‘Page Not Found’</vt:lpstr>
      <vt:lpstr>Verifying in Dataset</vt:lpstr>
      <vt:lpstr>Verifying in Dataset</vt:lpstr>
      <vt:lpstr>Let’s See if we can Find a Thumbnail</vt:lpstr>
      <vt:lpstr>No Joy</vt:lpstr>
      <vt:lpstr>Wasn’t Far Enough</vt:lpstr>
      <vt:lpstr>July 3rd, 2018 Someone Archived a Dead Link to a Blog Post About Amy Coney Barrett</vt:lpstr>
      <vt:lpstr>Big Spike Around July 3rd, 2018</vt:lpstr>
      <vt:lpstr>June 27th, 2018 Anthony Kennedy Announces Retirement</vt:lpstr>
      <vt:lpstr>November 17th, 2017 Trump Added Amy Barrett to Short List for Supreme Court</vt:lpstr>
      <vt:lpstr>July 3rd, 2018 A Lot of Chatter about Amy Barrett</vt:lpstr>
      <vt:lpstr>Deleted Just as Trends Spike</vt:lpstr>
      <vt:lpstr>The Big Picture</vt:lpstr>
      <vt:lpstr>Each Data Purge is a Reaction to Judicial News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Unscrubbing PeopleofPraise.org</dc:title>
  <dc:creator>Ecker, Jimmy</dc:creator>
  <cp:lastModifiedBy>Ecker, Jimmy</cp:lastModifiedBy>
  <cp:revision>20</cp:revision>
  <dcterms:created xsi:type="dcterms:W3CDTF">2020-10-15T07:50:37Z</dcterms:created>
  <dcterms:modified xsi:type="dcterms:W3CDTF">2020-10-15T20:01:42Z</dcterms:modified>
</cp:coreProperties>
</file>